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0" r:id="rId2"/>
    <p:sldId id="262" r:id="rId3"/>
    <p:sldId id="265" r:id="rId4"/>
    <p:sldId id="271" r:id="rId5"/>
    <p:sldId id="273" r:id="rId6"/>
    <p:sldId id="275" r:id="rId7"/>
    <p:sldId id="276" r:id="rId8"/>
    <p:sldId id="279" r:id="rId9"/>
    <p:sldId id="281" r:id="rId10"/>
    <p:sldId id="304" r:id="rId11"/>
    <p:sldId id="305" r:id="rId12"/>
    <p:sldId id="321" r:id="rId13"/>
    <p:sldId id="266" r:id="rId14"/>
    <p:sldId id="306" r:id="rId15"/>
    <p:sldId id="320" r:id="rId16"/>
    <p:sldId id="292" r:id="rId17"/>
    <p:sldId id="293" r:id="rId18"/>
    <p:sldId id="308" r:id="rId19"/>
    <p:sldId id="298" r:id="rId20"/>
    <p:sldId id="300" r:id="rId21"/>
    <p:sldId id="303" r:id="rId22"/>
    <p:sldId id="309" r:id="rId23"/>
    <p:sldId id="310" r:id="rId24"/>
    <p:sldId id="312" r:id="rId25"/>
    <p:sldId id="313" r:id="rId26"/>
    <p:sldId id="311" r:id="rId27"/>
    <p:sldId id="315" r:id="rId28"/>
    <p:sldId id="316" r:id="rId29"/>
    <p:sldId id="317" r:id="rId30"/>
    <p:sldId id="318" r:id="rId31"/>
    <p:sldId id="322" r:id="rId32"/>
    <p:sldId id="319" r:id="rId33"/>
    <p:sldId id="307" r:id="rId3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9900"/>
    <a:srgbClr val="006600"/>
    <a:srgbClr val="FF99FF"/>
    <a:srgbClr val="CC66FF"/>
    <a:srgbClr val="FFCCCC"/>
    <a:srgbClr val="00CC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94" autoAdjust="0"/>
  </p:normalViewPr>
  <p:slideViewPr>
    <p:cSldViewPr>
      <p:cViewPr varScale="1">
        <p:scale>
          <a:sx n="105" d="100"/>
          <a:sy n="105" d="100"/>
        </p:scale>
        <p:origin x="-17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0;&#1074;&#1075;&#1091;&#1089;&#1090;%202023\&#1076;&#1080;&#1072;&#1075;&#1088;&#1072;&#1084;&#1084;&#1099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0;&#1074;&#1075;&#1091;&#1089;&#1090;%202023\&#1076;&#1080;&#1072;&#1075;&#1088;&#1072;&#1084;&#1084;&#1099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0;&#1074;&#1075;&#1091;&#1089;&#1090;%202023\&#1076;&#1080;&#1072;&#1075;&#1088;&#1072;&#1084;&#1084;&#1099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>
                <a:latin typeface="Arial" pitchFamily="34" charset="0"/>
                <a:cs typeface="Arial" pitchFamily="34" charset="0"/>
              </a:rPr>
              <a:t>Количество учащихся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Количество учащихся</c:v>
                </c:pt>
              </c:strCache>
            </c:strRef>
          </c:tx>
          <c:spPr>
            <a:solidFill>
              <a:srgbClr val="0070C0"/>
            </a:solidFill>
            <a:ln w="19050"/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2020 г. </c:v>
                </c:pt>
                <c:pt idx="1">
                  <c:v>2021 г. </c:v>
                </c:pt>
                <c:pt idx="2">
                  <c:v>2022 г. </c:v>
                </c:pt>
                <c:pt idx="3">
                  <c:v>Прогноз на 01.09.2023 г. 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40132</c:v>
                </c:pt>
                <c:pt idx="1">
                  <c:v>41321</c:v>
                </c:pt>
                <c:pt idx="2">
                  <c:v>42516</c:v>
                </c:pt>
                <c:pt idx="3">
                  <c:v>43657</c:v>
                </c:pt>
              </c:numCache>
            </c:numRef>
          </c:val>
        </c:ser>
        <c:dLbls/>
        <c:axId val="73030272"/>
        <c:axId val="73052544"/>
      </c:barChart>
      <c:catAx>
        <c:axId val="730302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3052544"/>
        <c:crosses val="autoZero"/>
        <c:auto val="1"/>
        <c:lblAlgn val="ctr"/>
        <c:lblOffset val="100"/>
      </c:catAx>
      <c:valAx>
        <c:axId val="73052544"/>
        <c:scaling>
          <c:orientation val="minMax"/>
        </c:scaling>
        <c:axPos val="l"/>
        <c:majorGridlines/>
        <c:numFmt formatCode="#,##0" sourceLinked="1"/>
        <c:tickLblPos val="nextTo"/>
        <c:crossAx val="73030272"/>
        <c:crosses val="autoZero"/>
        <c:crossBetween val="between"/>
      </c:valAx>
    </c:plotArea>
    <c:plotVisOnly val="1"/>
    <c:dispBlanksAs val="gap"/>
  </c:chart>
  <c:spPr>
    <a:ln>
      <a:solidFill>
        <a:schemeClr val="tx2">
          <a:lumMod val="50000"/>
        </a:schemeClr>
      </a:solidFill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детей в классах</a:t>
            </a:r>
          </a:p>
          <a:p>
            <a:pPr>
              <a:defRPr/>
            </a:pPr>
            <a:r>
              <a:rPr lang="ru-RU"/>
              <a:t> с ОВЗ</a:t>
            </a:r>
          </a:p>
        </c:rich>
      </c:tx>
      <c:layout/>
    </c:title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baseline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Sheet1!$R$3:$R$5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Sheet1!$S$3:$S$5</c:f>
              <c:numCache>
                <c:formatCode>General</c:formatCode>
                <c:ptCount val="3"/>
                <c:pt idx="0">
                  <c:v>770</c:v>
                </c:pt>
                <c:pt idx="1">
                  <c:v>733</c:v>
                </c:pt>
                <c:pt idx="2">
                  <c:v>827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4207603081872844"/>
          <c:y val="0.41834791484397782"/>
          <c:w val="0.31105050206525797"/>
          <c:h val="0.32065107533200143"/>
        </c:manualLayout>
      </c:layout>
      <c:txPr>
        <a:bodyPr/>
        <a:lstStyle/>
        <a:p>
          <a:pPr>
            <a:defRPr sz="1400" b="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spPr>
    <a:ln>
      <a:solidFill>
        <a:schemeClr val="tx2">
          <a:lumMod val="50000"/>
        </a:schemeClr>
      </a:solidFill>
    </a:ln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Sheet1!$V$1</c:f>
              <c:strCache>
                <c:ptCount val="1"/>
                <c:pt idx="0">
                  <c:v>Доля ШНОР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Sheet1!$U$2:$U$6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 квартал 2021 года</c:v>
                </c:pt>
                <c:pt idx="3">
                  <c:v>октябрь 2021г.</c:v>
                </c:pt>
                <c:pt idx="4">
                  <c:v>декабрь 2022г.</c:v>
                </c:pt>
              </c:strCache>
            </c:strRef>
          </c:cat>
          <c:val>
            <c:numRef>
              <c:f>Sheet1!$V$2:$V$6</c:f>
              <c:numCache>
                <c:formatCode>0.00%</c:formatCode>
                <c:ptCount val="5"/>
                <c:pt idx="0" formatCode="0%">
                  <c:v>0.4</c:v>
                </c:pt>
                <c:pt idx="1">
                  <c:v>0.31700000000000006</c:v>
                </c:pt>
                <c:pt idx="2">
                  <c:v>0.21600000000000003</c:v>
                </c:pt>
                <c:pt idx="3">
                  <c:v>0.18900000000000003</c:v>
                </c:pt>
                <c:pt idx="4">
                  <c:v>0.2970000000000001</c:v>
                </c:pt>
              </c:numCache>
            </c:numRef>
          </c:val>
        </c:ser>
        <c:dLbls/>
        <c:axId val="109057920"/>
        <c:axId val="109059456"/>
      </c:barChart>
      <c:catAx>
        <c:axId val="109057920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09059456"/>
        <c:crosses val="autoZero"/>
        <c:auto val="1"/>
        <c:lblAlgn val="ctr"/>
        <c:lblOffset val="100"/>
      </c:catAx>
      <c:valAx>
        <c:axId val="109059456"/>
        <c:scaling>
          <c:orientation val="minMax"/>
        </c:scaling>
        <c:axPos val="b"/>
        <c:majorGridlines/>
        <c:numFmt formatCode="0%" sourceLinked="1"/>
        <c:tickLblPos val="nextTo"/>
        <c:crossAx val="109057920"/>
        <c:crosses val="autoZero"/>
        <c:crossBetween val="between"/>
      </c:valAx>
    </c:plotArea>
    <c:plotVisOnly val="1"/>
    <c:dispBlanksAs val="gap"/>
  </c:chart>
  <c:spPr>
    <a:ln>
      <a:solidFill>
        <a:schemeClr val="accent1"/>
      </a:solidFill>
    </a:ln>
  </c:spPr>
  <c:externalData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815B9-3C57-4962-9FEC-297BFA03EE1D}" type="doc">
      <dgm:prSet loTypeId="urn:microsoft.com/office/officeart/2005/8/layout/hList7#1" loCatId="list" qsTypeId="urn:microsoft.com/office/officeart/2005/8/quickstyle/simple5" qsCatId="simple" csTypeId="urn:microsoft.com/office/officeart/2005/8/colors/colorful5" csCatId="colorful" phldr="1"/>
      <dgm:spPr/>
    </dgm:pt>
    <dgm:pt modelId="{88557BBC-BBB9-4F0C-BAC6-A42EF07F259C}">
      <dgm:prSet phldrT="[Текст]" custT="1"/>
      <dgm:spPr/>
      <dgm:t>
        <a:bodyPr/>
        <a:lstStyle/>
        <a:p>
          <a:r>
            <a:rPr lang="ru-RU" sz="4400" b="1" dirty="0" smtClean="0">
              <a:latin typeface="Arial" pitchFamily="34" charset="0"/>
              <a:cs typeface="Arial" pitchFamily="34" charset="0"/>
            </a:rPr>
            <a:t>37</a:t>
          </a:r>
          <a:endParaRPr lang="ru-RU" sz="4400" b="1" dirty="0">
            <a:latin typeface="Arial" pitchFamily="34" charset="0"/>
            <a:cs typeface="Arial" pitchFamily="34" charset="0"/>
          </a:endParaRPr>
        </a:p>
      </dgm:t>
    </dgm:pt>
    <dgm:pt modelId="{797E4839-C7DB-4195-B8A0-CC1F0A8CFF18}" type="parTrans" cxnId="{B37240DD-31B9-443E-AA1A-FDE7855D2A9B}">
      <dgm:prSet/>
      <dgm:spPr/>
      <dgm:t>
        <a:bodyPr/>
        <a:lstStyle/>
        <a:p>
          <a:endParaRPr lang="ru-RU"/>
        </a:p>
      </dgm:t>
    </dgm:pt>
    <dgm:pt modelId="{9213AFA8-7DCA-4233-A019-DF5AA45B67A1}" type="sibTrans" cxnId="{B37240DD-31B9-443E-AA1A-FDE7855D2A9B}">
      <dgm:prSet/>
      <dgm:spPr/>
      <dgm:t>
        <a:bodyPr/>
        <a:lstStyle/>
        <a:p>
          <a:endParaRPr lang="ru-RU"/>
        </a:p>
      </dgm:t>
    </dgm:pt>
    <dgm:pt modelId="{46197C76-6B7D-4C98-96E4-30E36184E411}">
      <dgm:prSet phldrT="[Текст]" custT="1"/>
      <dgm:spPr/>
      <dgm:t>
        <a:bodyPr/>
        <a:lstStyle/>
        <a:p>
          <a:r>
            <a:rPr lang="ru-RU" sz="4400" b="1" dirty="0" smtClean="0">
              <a:latin typeface="Arial" pitchFamily="34" charset="0"/>
              <a:cs typeface="Arial" pitchFamily="34" charset="0"/>
            </a:rPr>
            <a:t>7</a:t>
          </a:r>
          <a:endParaRPr lang="ru-RU" sz="4400" b="1" dirty="0">
            <a:latin typeface="Arial" pitchFamily="34" charset="0"/>
            <a:cs typeface="Arial" pitchFamily="34" charset="0"/>
          </a:endParaRPr>
        </a:p>
      </dgm:t>
    </dgm:pt>
    <dgm:pt modelId="{5765FC7F-F44D-4969-A62A-1E93B462093D}" type="parTrans" cxnId="{3E166A94-0326-4150-BDD0-463772D9689B}">
      <dgm:prSet/>
      <dgm:spPr/>
      <dgm:t>
        <a:bodyPr/>
        <a:lstStyle/>
        <a:p>
          <a:endParaRPr lang="ru-RU"/>
        </a:p>
      </dgm:t>
    </dgm:pt>
    <dgm:pt modelId="{693D207E-A959-4932-9450-4E055B857E76}" type="sibTrans" cxnId="{3E166A94-0326-4150-BDD0-463772D9689B}">
      <dgm:prSet/>
      <dgm:spPr/>
      <dgm:t>
        <a:bodyPr/>
        <a:lstStyle/>
        <a:p>
          <a:endParaRPr lang="ru-RU"/>
        </a:p>
      </dgm:t>
    </dgm:pt>
    <dgm:pt modelId="{AE382214-FE7D-490F-9ED0-6C9BB4398451}">
      <dgm:prSet custT="1"/>
      <dgm:spPr/>
      <dgm:t>
        <a:bodyPr/>
        <a:lstStyle/>
        <a:p>
          <a:r>
            <a:rPr lang="ru-RU" sz="4400" b="1" dirty="0" smtClean="0">
              <a:latin typeface="Arial" pitchFamily="34" charset="0"/>
              <a:cs typeface="Arial" pitchFamily="34" charset="0"/>
            </a:rPr>
            <a:t>6</a:t>
          </a:r>
          <a:endParaRPr lang="ru-RU" sz="4400" b="1" dirty="0">
            <a:latin typeface="Arial" pitchFamily="34" charset="0"/>
            <a:cs typeface="Arial" pitchFamily="34" charset="0"/>
          </a:endParaRPr>
        </a:p>
      </dgm:t>
    </dgm:pt>
    <dgm:pt modelId="{BE42FC78-4294-4735-A966-F1D8579D48EC}" type="parTrans" cxnId="{C8466516-0821-4DA2-8923-F832EDC8F8DC}">
      <dgm:prSet/>
      <dgm:spPr/>
      <dgm:t>
        <a:bodyPr/>
        <a:lstStyle/>
        <a:p>
          <a:endParaRPr lang="ru-RU"/>
        </a:p>
      </dgm:t>
    </dgm:pt>
    <dgm:pt modelId="{3C30E381-A3A1-40F1-8EFF-DCD084EF9789}" type="sibTrans" cxnId="{C8466516-0821-4DA2-8923-F832EDC8F8DC}">
      <dgm:prSet/>
      <dgm:spPr/>
      <dgm:t>
        <a:bodyPr/>
        <a:lstStyle/>
        <a:p>
          <a:endParaRPr lang="ru-RU"/>
        </a:p>
      </dgm:t>
    </dgm:pt>
    <dgm:pt modelId="{5360299C-7A55-411D-A51F-B8E2C52FD7A0}">
      <dgm:prSet custT="1"/>
      <dgm:spPr/>
      <dgm:t>
        <a:bodyPr/>
        <a:lstStyle/>
        <a:p>
          <a:r>
            <a:rPr lang="ru-RU" sz="4400" b="1" dirty="0" smtClean="0">
              <a:latin typeface="Arial" pitchFamily="34" charset="0"/>
              <a:cs typeface="Arial" pitchFamily="34" charset="0"/>
            </a:rPr>
            <a:t>4</a:t>
          </a:r>
          <a:endParaRPr lang="ru-RU" sz="4400" b="1" dirty="0">
            <a:latin typeface="Arial" pitchFamily="34" charset="0"/>
            <a:cs typeface="Arial" pitchFamily="34" charset="0"/>
          </a:endParaRPr>
        </a:p>
      </dgm:t>
    </dgm:pt>
    <dgm:pt modelId="{F3EEC7E0-9AEE-49FD-A1E2-D36DF8DA32CC}" type="parTrans" cxnId="{E3CCF0B7-BEED-4CF5-91EF-222211895B33}">
      <dgm:prSet/>
      <dgm:spPr/>
      <dgm:t>
        <a:bodyPr/>
        <a:lstStyle/>
        <a:p>
          <a:endParaRPr lang="ru-RU"/>
        </a:p>
      </dgm:t>
    </dgm:pt>
    <dgm:pt modelId="{34842C24-C926-4CF3-8327-0413D2747BB1}" type="sibTrans" cxnId="{E3CCF0B7-BEED-4CF5-91EF-222211895B33}">
      <dgm:prSet/>
      <dgm:spPr/>
      <dgm:t>
        <a:bodyPr/>
        <a:lstStyle/>
        <a:p>
          <a:endParaRPr lang="ru-RU"/>
        </a:p>
      </dgm:t>
    </dgm:pt>
    <dgm:pt modelId="{65C70129-F8E1-4EBB-89D1-006DBEBB3B55}">
      <dgm:prSet phldrT="[Текст]" custT="1"/>
      <dgm:spPr/>
      <dgm:t>
        <a:bodyPr/>
        <a:lstStyle/>
        <a:p>
          <a:r>
            <a:rPr lang="ru-RU" sz="4400" b="1" dirty="0" smtClean="0">
              <a:latin typeface="Arial" pitchFamily="34" charset="0"/>
              <a:cs typeface="Arial" pitchFamily="34" charset="0"/>
            </a:rPr>
            <a:t>52</a:t>
          </a:r>
          <a:endParaRPr lang="ru-RU" sz="4400" b="1" dirty="0">
            <a:latin typeface="Arial" pitchFamily="34" charset="0"/>
            <a:cs typeface="Arial" pitchFamily="34" charset="0"/>
          </a:endParaRPr>
        </a:p>
      </dgm:t>
    </dgm:pt>
    <dgm:pt modelId="{04A350FA-C356-4D55-BCB2-2F1A25236EDA}" type="sibTrans" cxnId="{217E321F-038D-4737-8B4A-E6C8F08335F3}">
      <dgm:prSet/>
      <dgm:spPr/>
      <dgm:t>
        <a:bodyPr/>
        <a:lstStyle/>
        <a:p>
          <a:endParaRPr lang="ru-RU"/>
        </a:p>
      </dgm:t>
    </dgm:pt>
    <dgm:pt modelId="{76D18E85-F3A2-439A-B81E-8E693CAD995F}" type="parTrans" cxnId="{217E321F-038D-4737-8B4A-E6C8F08335F3}">
      <dgm:prSet/>
      <dgm:spPr/>
      <dgm:t>
        <a:bodyPr/>
        <a:lstStyle/>
        <a:p>
          <a:endParaRPr lang="ru-RU"/>
        </a:p>
      </dgm:t>
    </dgm:pt>
    <dgm:pt modelId="{3A264CD0-540C-4100-B075-A36DE4931846}" type="pres">
      <dgm:prSet presAssocID="{542815B9-3C57-4962-9FEC-297BFA03EE1D}" presName="Name0" presStyleCnt="0">
        <dgm:presLayoutVars>
          <dgm:dir/>
          <dgm:resizeHandles val="exact"/>
        </dgm:presLayoutVars>
      </dgm:prSet>
      <dgm:spPr/>
    </dgm:pt>
    <dgm:pt modelId="{B2F659F2-33BD-43F9-9889-B24BB21AED6F}" type="pres">
      <dgm:prSet presAssocID="{542815B9-3C57-4962-9FEC-297BFA03EE1D}" presName="fgShape" presStyleLbl="fgShp" presStyleIdx="0" presStyleCnt="1" custScaleY="166667"/>
      <dgm:spPr/>
    </dgm:pt>
    <dgm:pt modelId="{01352601-2645-40ED-8234-C16DEE4D2B76}" type="pres">
      <dgm:prSet presAssocID="{542815B9-3C57-4962-9FEC-297BFA03EE1D}" presName="linComp" presStyleCnt="0"/>
      <dgm:spPr/>
    </dgm:pt>
    <dgm:pt modelId="{2BBDCD8D-A5E5-4E94-8C45-70C3EA2F0CE6}" type="pres">
      <dgm:prSet presAssocID="{65C70129-F8E1-4EBB-89D1-006DBEBB3B55}" presName="compNode" presStyleCnt="0"/>
      <dgm:spPr/>
    </dgm:pt>
    <dgm:pt modelId="{A335B705-C81C-45F6-8F93-00BA35190D20}" type="pres">
      <dgm:prSet presAssocID="{65C70129-F8E1-4EBB-89D1-006DBEBB3B55}" presName="bkgdShape" presStyleLbl="node1" presStyleIdx="0" presStyleCnt="5"/>
      <dgm:spPr/>
      <dgm:t>
        <a:bodyPr/>
        <a:lstStyle/>
        <a:p>
          <a:endParaRPr lang="ru-RU"/>
        </a:p>
      </dgm:t>
    </dgm:pt>
    <dgm:pt modelId="{00ABA770-A030-4821-A24F-2EE7616F371C}" type="pres">
      <dgm:prSet presAssocID="{65C70129-F8E1-4EBB-89D1-006DBEBB3B55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906D98-A466-4AF6-BDD3-65E9CE455C37}" type="pres">
      <dgm:prSet presAssocID="{65C70129-F8E1-4EBB-89D1-006DBEBB3B55}" presName="invisiNode" presStyleLbl="node1" presStyleIdx="0" presStyleCnt="5"/>
      <dgm:spPr/>
    </dgm:pt>
    <dgm:pt modelId="{DBE14B42-9D42-438E-AFA5-759C38BA8664}" type="pres">
      <dgm:prSet presAssocID="{65C70129-F8E1-4EBB-89D1-006DBEBB3B55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</dgm:pt>
    <dgm:pt modelId="{6976093A-BFA6-477B-9E4C-117AB12A4595}" type="pres">
      <dgm:prSet presAssocID="{04A350FA-C356-4D55-BCB2-2F1A25236E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66BDAD6-8F80-4469-ABCA-C725F66EB134}" type="pres">
      <dgm:prSet presAssocID="{88557BBC-BBB9-4F0C-BAC6-A42EF07F259C}" presName="compNode" presStyleCnt="0"/>
      <dgm:spPr/>
    </dgm:pt>
    <dgm:pt modelId="{D8620C72-BB3A-463F-A7D1-B0CAC5C70113}" type="pres">
      <dgm:prSet presAssocID="{88557BBC-BBB9-4F0C-BAC6-A42EF07F259C}" presName="bkgdShape" presStyleLbl="node1" presStyleIdx="1" presStyleCnt="5"/>
      <dgm:spPr/>
      <dgm:t>
        <a:bodyPr/>
        <a:lstStyle/>
        <a:p>
          <a:endParaRPr lang="ru-RU"/>
        </a:p>
      </dgm:t>
    </dgm:pt>
    <dgm:pt modelId="{55AE54DD-D3EB-40EE-A856-6B653164447D}" type="pres">
      <dgm:prSet presAssocID="{88557BBC-BBB9-4F0C-BAC6-A42EF07F259C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D4039-128F-4BDF-9B17-E5C864B0EDD9}" type="pres">
      <dgm:prSet presAssocID="{88557BBC-BBB9-4F0C-BAC6-A42EF07F259C}" presName="invisiNode" presStyleLbl="node1" presStyleIdx="1" presStyleCnt="5"/>
      <dgm:spPr/>
    </dgm:pt>
    <dgm:pt modelId="{999ED313-6DB4-47F4-9327-CE640F5B9A15}" type="pres">
      <dgm:prSet presAssocID="{88557BBC-BBB9-4F0C-BAC6-A42EF07F259C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CD98D304-032D-4356-9987-CE9E8157FD4D}" type="pres">
      <dgm:prSet presAssocID="{9213AFA8-7DCA-4233-A019-DF5AA45B67A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8DB0B62-BE33-44B5-B22E-9F3D024131C4}" type="pres">
      <dgm:prSet presAssocID="{46197C76-6B7D-4C98-96E4-30E36184E411}" presName="compNode" presStyleCnt="0"/>
      <dgm:spPr/>
    </dgm:pt>
    <dgm:pt modelId="{009F9B61-E895-4117-9860-A154734C8FA4}" type="pres">
      <dgm:prSet presAssocID="{46197C76-6B7D-4C98-96E4-30E36184E411}" presName="bkgdShape" presStyleLbl="node1" presStyleIdx="2" presStyleCnt="5"/>
      <dgm:spPr/>
      <dgm:t>
        <a:bodyPr/>
        <a:lstStyle/>
        <a:p>
          <a:endParaRPr lang="ru-RU"/>
        </a:p>
      </dgm:t>
    </dgm:pt>
    <dgm:pt modelId="{0CDBCEAE-AB39-4F36-9652-2DD4C804429E}" type="pres">
      <dgm:prSet presAssocID="{46197C76-6B7D-4C98-96E4-30E36184E411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A495B4-3269-4792-B808-01F3CEC2BB30}" type="pres">
      <dgm:prSet presAssocID="{46197C76-6B7D-4C98-96E4-30E36184E411}" presName="invisiNode" presStyleLbl="node1" presStyleIdx="2" presStyleCnt="5"/>
      <dgm:spPr/>
    </dgm:pt>
    <dgm:pt modelId="{C5A64B76-3B1F-47AD-8212-2B2CB0B14763}" type="pres">
      <dgm:prSet presAssocID="{46197C76-6B7D-4C98-96E4-30E36184E411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</dgm:pt>
    <dgm:pt modelId="{9975160D-AA46-4755-B963-D4415EDCF7FF}" type="pres">
      <dgm:prSet presAssocID="{693D207E-A959-4932-9450-4E055B857E7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3D63BC2-A324-486D-AB83-82AD417C6E97}" type="pres">
      <dgm:prSet presAssocID="{AE382214-FE7D-490F-9ED0-6C9BB4398451}" presName="compNode" presStyleCnt="0"/>
      <dgm:spPr/>
    </dgm:pt>
    <dgm:pt modelId="{E811A3FA-84E0-4D6F-820D-7FE5CB919D8F}" type="pres">
      <dgm:prSet presAssocID="{AE382214-FE7D-490F-9ED0-6C9BB4398451}" presName="bkgdShape" presStyleLbl="node1" presStyleIdx="3" presStyleCnt="5"/>
      <dgm:spPr/>
      <dgm:t>
        <a:bodyPr/>
        <a:lstStyle/>
        <a:p>
          <a:endParaRPr lang="ru-RU"/>
        </a:p>
      </dgm:t>
    </dgm:pt>
    <dgm:pt modelId="{E2CC5A28-3C06-4FD8-B760-203E433F48B9}" type="pres">
      <dgm:prSet presAssocID="{AE382214-FE7D-490F-9ED0-6C9BB439845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E90C96-A387-432C-B3C7-49A4087EBF7B}" type="pres">
      <dgm:prSet presAssocID="{AE382214-FE7D-490F-9ED0-6C9BB4398451}" presName="invisiNode" presStyleLbl="node1" presStyleIdx="3" presStyleCnt="5"/>
      <dgm:spPr/>
    </dgm:pt>
    <dgm:pt modelId="{90284FD1-7F24-4343-AC82-3985E4CB2926}" type="pres">
      <dgm:prSet presAssocID="{AE382214-FE7D-490F-9ED0-6C9BB4398451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  <dgm:pt modelId="{E84036F8-6499-4AEA-8FF9-BDEE7471BCBE}" type="pres">
      <dgm:prSet presAssocID="{3C30E381-A3A1-40F1-8EFF-DCD084EF97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CF566EA-7392-49F0-9AED-124E6216D9AE}" type="pres">
      <dgm:prSet presAssocID="{5360299C-7A55-411D-A51F-B8E2C52FD7A0}" presName="compNode" presStyleCnt="0"/>
      <dgm:spPr/>
    </dgm:pt>
    <dgm:pt modelId="{A76EE6B8-AE28-487C-AA66-65AC3EA2A24D}" type="pres">
      <dgm:prSet presAssocID="{5360299C-7A55-411D-A51F-B8E2C52FD7A0}" presName="bkgdShape" presStyleLbl="node1" presStyleIdx="4" presStyleCnt="5"/>
      <dgm:spPr/>
      <dgm:t>
        <a:bodyPr/>
        <a:lstStyle/>
        <a:p>
          <a:endParaRPr lang="ru-RU"/>
        </a:p>
      </dgm:t>
    </dgm:pt>
    <dgm:pt modelId="{B616BEEB-BF2B-48D8-AC30-57C20E16D7D4}" type="pres">
      <dgm:prSet presAssocID="{5360299C-7A55-411D-A51F-B8E2C52FD7A0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0FA11F-FFB9-414C-8D26-1B112AED81BC}" type="pres">
      <dgm:prSet presAssocID="{5360299C-7A55-411D-A51F-B8E2C52FD7A0}" presName="invisiNode" presStyleLbl="node1" presStyleIdx="4" presStyleCnt="5"/>
      <dgm:spPr/>
    </dgm:pt>
    <dgm:pt modelId="{061B292B-AF6E-47BA-891D-ECE34D4128A0}" type="pres">
      <dgm:prSet presAssocID="{5360299C-7A55-411D-A51F-B8E2C52FD7A0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E9D9FFBA-F173-404F-9101-B04BAEC2FE77}" type="presOf" srcId="{542815B9-3C57-4962-9FEC-297BFA03EE1D}" destId="{3A264CD0-540C-4100-B075-A36DE4931846}" srcOrd="0" destOrd="0" presId="urn:microsoft.com/office/officeart/2005/8/layout/hList7#1"/>
    <dgm:cxn modelId="{1670BB0F-FDE1-4050-859C-B4F5CB14A7CE}" type="presOf" srcId="{46197C76-6B7D-4C98-96E4-30E36184E411}" destId="{0CDBCEAE-AB39-4F36-9652-2DD4C804429E}" srcOrd="1" destOrd="0" presId="urn:microsoft.com/office/officeart/2005/8/layout/hList7#1"/>
    <dgm:cxn modelId="{E3CCF0B7-BEED-4CF5-91EF-222211895B33}" srcId="{542815B9-3C57-4962-9FEC-297BFA03EE1D}" destId="{5360299C-7A55-411D-A51F-B8E2C52FD7A0}" srcOrd="4" destOrd="0" parTransId="{F3EEC7E0-9AEE-49FD-A1E2-D36DF8DA32CC}" sibTransId="{34842C24-C926-4CF3-8327-0413D2747BB1}"/>
    <dgm:cxn modelId="{921B9BB4-81A9-4A14-84A3-7B44A8C18ECB}" type="presOf" srcId="{88557BBC-BBB9-4F0C-BAC6-A42EF07F259C}" destId="{55AE54DD-D3EB-40EE-A856-6B653164447D}" srcOrd="1" destOrd="0" presId="urn:microsoft.com/office/officeart/2005/8/layout/hList7#1"/>
    <dgm:cxn modelId="{39B533B3-A336-41CD-ACC1-1DE47A03B41F}" type="presOf" srcId="{9213AFA8-7DCA-4233-A019-DF5AA45B67A1}" destId="{CD98D304-032D-4356-9987-CE9E8157FD4D}" srcOrd="0" destOrd="0" presId="urn:microsoft.com/office/officeart/2005/8/layout/hList7#1"/>
    <dgm:cxn modelId="{E456E63B-DE65-475E-9FED-59C8B5CBFC76}" type="presOf" srcId="{88557BBC-BBB9-4F0C-BAC6-A42EF07F259C}" destId="{D8620C72-BB3A-463F-A7D1-B0CAC5C70113}" srcOrd="0" destOrd="0" presId="urn:microsoft.com/office/officeart/2005/8/layout/hList7#1"/>
    <dgm:cxn modelId="{217E321F-038D-4737-8B4A-E6C8F08335F3}" srcId="{542815B9-3C57-4962-9FEC-297BFA03EE1D}" destId="{65C70129-F8E1-4EBB-89D1-006DBEBB3B55}" srcOrd="0" destOrd="0" parTransId="{76D18E85-F3A2-439A-B81E-8E693CAD995F}" sibTransId="{04A350FA-C356-4D55-BCB2-2F1A25236EDA}"/>
    <dgm:cxn modelId="{40737116-7A92-4F3E-AD38-224903B2A647}" type="presOf" srcId="{AE382214-FE7D-490F-9ED0-6C9BB4398451}" destId="{E2CC5A28-3C06-4FD8-B760-203E433F48B9}" srcOrd="1" destOrd="0" presId="urn:microsoft.com/office/officeart/2005/8/layout/hList7#1"/>
    <dgm:cxn modelId="{5BB941B6-6489-41A6-95A3-C0E87462F8BA}" type="presOf" srcId="{5360299C-7A55-411D-A51F-B8E2C52FD7A0}" destId="{B616BEEB-BF2B-48D8-AC30-57C20E16D7D4}" srcOrd="1" destOrd="0" presId="urn:microsoft.com/office/officeart/2005/8/layout/hList7#1"/>
    <dgm:cxn modelId="{3E166A94-0326-4150-BDD0-463772D9689B}" srcId="{542815B9-3C57-4962-9FEC-297BFA03EE1D}" destId="{46197C76-6B7D-4C98-96E4-30E36184E411}" srcOrd="2" destOrd="0" parTransId="{5765FC7F-F44D-4969-A62A-1E93B462093D}" sibTransId="{693D207E-A959-4932-9450-4E055B857E76}"/>
    <dgm:cxn modelId="{22FA6752-C109-498B-8B9E-F69254B413AE}" type="presOf" srcId="{65C70129-F8E1-4EBB-89D1-006DBEBB3B55}" destId="{00ABA770-A030-4821-A24F-2EE7616F371C}" srcOrd="1" destOrd="0" presId="urn:microsoft.com/office/officeart/2005/8/layout/hList7#1"/>
    <dgm:cxn modelId="{C67AF990-8BBA-4F37-B686-5537FE2420E3}" type="presOf" srcId="{5360299C-7A55-411D-A51F-B8E2C52FD7A0}" destId="{A76EE6B8-AE28-487C-AA66-65AC3EA2A24D}" srcOrd="0" destOrd="0" presId="urn:microsoft.com/office/officeart/2005/8/layout/hList7#1"/>
    <dgm:cxn modelId="{B37240DD-31B9-443E-AA1A-FDE7855D2A9B}" srcId="{542815B9-3C57-4962-9FEC-297BFA03EE1D}" destId="{88557BBC-BBB9-4F0C-BAC6-A42EF07F259C}" srcOrd="1" destOrd="0" parTransId="{797E4839-C7DB-4195-B8A0-CC1F0A8CFF18}" sibTransId="{9213AFA8-7DCA-4233-A019-DF5AA45B67A1}"/>
    <dgm:cxn modelId="{23264181-3BA1-4F8C-9793-3B833A895C11}" type="presOf" srcId="{3C30E381-A3A1-40F1-8EFF-DCD084EF9789}" destId="{E84036F8-6499-4AEA-8FF9-BDEE7471BCBE}" srcOrd="0" destOrd="0" presId="urn:microsoft.com/office/officeart/2005/8/layout/hList7#1"/>
    <dgm:cxn modelId="{5793ED42-3BBA-4D73-98FC-59A1EFCBB6EB}" type="presOf" srcId="{AE382214-FE7D-490F-9ED0-6C9BB4398451}" destId="{E811A3FA-84E0-4D6F-820D-7FE5CB919D8F}" srcOrd="0" destOrd="0" presId="urn:microsoft.com/office/officeart/2005/8/layout/hList7#1"/>
    <dgm:cxn modelId="{1FE16CFE-3C78-4E44-A524-E0047A57D7AD}" type="presOf" srcId="{04A350FA-C356-4D55-BCB2-2F1A25236EDA}" destId="{6976093A-BFA6-477B-9E4C-117AB12A4595}" srcOrd="0" destOrd="0" presId="urn:microsoft.com/office/officeart/2005/8/layout/hList7#1"/>
    <dgm:cxn modelId="{2D50CABE-18E5-4236-A5BF-3DB20D0F45B5}" type="presOf" srcId="{65C70129-F8E1-4EBB-89D1-006DBEBB3B55}" destId="{A335B705-C81C-45F6-8F93-00BA35190D20}" srcOrd="0" destOrd="0" presId="urn:microsoft.com/office/officeart/2005/8/layout/hList7#1"/>
    <dgm:cxn modelId="{AE7A9E72-6A4B-40CE-BEFC-C575765E13F6}" type="presOf" srcId="{46197C76-6B7D-4C98-96E4-30E36184E411}" destId="{009F9B61-E895-4117-9860-A154734C8FA4}" srcOrd="0" destOrd="0" presId="urn:microsoft.com/office/officeart/2005/8/layout/hList7#1"/>
    <dgm:cxn modelId="{C8466516-0821-4DA2-8923-F832EDC8F8DC}" srcId="{542815B9-3C57-4962-9FEC-297BFA03EE1D}" destId="{AE382214-FE7D-490F-9ED0-6C9BB4398451}" srcOrd="3" destOrd="0" parTransId="{BE42FC78-4294-4735-A966-F1D8579D48EC}" sibTransId="{3C30E381-A3A1-40F1-8EFF-DCD084EF9789}"/>
    <dgm:cxn modelId="{96AF6C35-331C-4081-9705-EC6107087B90}" type="presOf" srcId="{693D207E-A959-4932-9450-4E055B857E76}" destId="{9975160D-AA46-4755-B963-D4415EDCF7FF}" srcOrd="0" destOrd="0" presId="urn:microsoft.com/office/officeart/2005/8/layout/hList7#1"/>
    <dgm:cxn modelId="{3237F98A-A537-4DFE-A248-382C2AF3FD45}" type="presParOf" srcId="{3A264CD0-540C-4100-B075-A36DE4931846}" destId="{B2F659F2-33BD-43F9-9889-B24BB21AED6F}" srcOrd="0" destOrd="0" presId="urn:microsoft.com/office/officeart/2005/8/layout/hList7#1"/>
    <dgm:cxn modelId="{AD1191F3-C11D-4F64-A13D-A55E43FA7953}" type="presParOf" srcId="{3A264CD0-540C-4100-B075-A36DE4931846}" destId="{01352601-2645-40ED-8234-C16DEE4D2B76}" srcOrd="1" destOrd="0" presId="urn:microsoft.com/office/officeart/2005/8/layout/hList7#1"/>
    <dgm:cxn modelId="{3C82034A-1C1B-4F3B-BB2F-45D18A48F8E3}" type="presParOf" srcId="{01352601-2645-40ED-8234-C16DEE4D2B76}" destId="{2BBDCD8D-A5E5-4E94-8C45-70C3EA2F0CE6}" srcOrd="0" destOrd="0" presId="urn:microsoft.com/office/officeart/2005/8/layout/hList7#1"/>
    <dgm:cxn modelId="{7CE3675F-A1AB-4635-8862-5752CCB60CE0}" type="presParOf" srcId="{2BBDCD8D-A5E5-4E94-8C45-70C3EA2F0CE6}" destId="{A335B705-C81C-45F6-8F93-00BA35190D20}" srcOrd="0" destOrd="0" presId="urn:microsoft.com/office/officeart/2005/8/layout/hList7#1"/>
    <dgm:cxn modelId="{9C769ED8-7078-4C64-9658-2350E0A03C64}" type="presParOf" srcId="{2BBDCD8D-A5E5-4E94-8C45-70C3EA2F0CE6}" destId="{00ABA770-A030-4821-A24F-2EE7616F371C}" srcOrd="1" destOrd="0" presId="urn:microsoft.com/office/officeart/2005/8/layout/hList7#1"/>
    <dgm:cxn modelId="{4EAE0244-355C-4957-9D60-3E14B82EEA2D}" type="presParOf" srcId="{2BBDCD8D-A5E5-4E94-8C45-70C3EA2F0CE6}" destId="{19906D98-A466-4AF6-BDD3-65E9CE455C37}" srcOrd="2" destOrd="0" presId="urn:microsoft.com/office/officeart/2005/8/layout/hList7#1"/>
    <dgm:cxn modelId="{5A907BCA-4A92-4FFB-B529-BCF303E0054A}" type="presParOf" srcId="{2BBDCD8D-A5E5-4E94-8C45-70C3EA2F0CE6}" destId="{DBE14B42-9D42-438E-AFA5-759C38BA8664}" srcOrd="3" destOrd="0" presId="urn:microsoft.com/office/officeart/2005/8/layout/hList7#1"/>
    <dgm:cxn modelId="{E55FFF5F-89A0-461E-A9B4-7972D5FC44AA}" type="presParOf" srcId="{01352601-2645-40ED-8234-C16DEE4D2B76}" destId="{6976093A-BFA6-477B-9E4C-117AB12A4595}" srcOrd="1" destOrd="0" presId="urn:microsoft.com/office/officeart/2005/8/layout/hList7#1"/>
    <dgm:cxn modelId="{90A8322A-04A9-4D56-9443-59BFBD2AA65D}" type="presParOf" srcId="{01352601-2645-40ED-8234-C16DEE4D2B76}" destId="{E66BDAD6-8F80-4469-ABCA-C725F66EB134}" srcOrd="2" destOrd="0" presId="urn:microsoft.com/office/officeart/2005/8/layout/hList7#1"/>
    <dgm:cxn modelId="{65662342-F832-4EA5-80DD-CF2D8486A11A}" type="presParOf" srcId="{E66BDAD6-8F80-4469-ABCA-C725F66EB134}" destId="{D8620C72-BB3A-463F-A7D1-B0CAC5C70113}" srcOrd="0" destOrd="0" presId="urn:microsoft.com/office/officeart/2005/8/layout/hList7#1"/>
    <dgm:cxn modelId="{AD8EF214-8A55-4DE9-8AA2-4BABB0F5F07E}" type="presParOf" srcId="{E66BDAD6-8F80-4469-ABCA-C725F66EB134}" destId="{55AE54DD-D3EB-40EE-A856-6B653164447D}" srcOrd="1" destOrd="0" presId="urn:microsoft.com/office/officeart/2005/8/layout/hList7#1"/>
    <dgm:cxn modelId="{DE03FDD5-644A-4663-B786-FBEC615795E9}" type="presParOf" srcId="{E66BDAD6-8F80-4469-ABCA-C725F66EB134}" destId="{591D4039-128F-4BDF-9B17-E5C864B0EDD9}" srcOrd="2" destOrd="0" presId="urn:microsoft.com/office/officeart/2005/8/layout/hList7#1"/>
    <dgm:cxn modelId="{AD778827-35F9-4119-8C1F-15A73006658C}" type="presParOf" srcId="{E66BDAD6-8F80-4469-ABCA-C725F66EB134}" destId="{999ED313-6DB4-47F4-9327-CE640F5B9A15}" srcOrd="3" destOrd="0" presId="urn:microsoft.com/office/officeart/2005/8/layout/hList7#1"/>
    <dgm:cxn modelId="{71BEE35D-6E0E-45B6-80EE-BC173DAA4659}" type="presParOf" srcId="{01352601-2645-40ED-8234-C16DEE4D2B76}" destId="{CD98D304-032D-4356-9987-CE9E8157FD4D}" srcOrd="3" destOrd="0" presId="urn:microsoft.com/office/officeart/2005/8/layout/hList7#1"/>
    <dgm:cxn modelId="{064046A4-D8B8-4647-81B5-AB566AEB695C}" type="presParOf" srcId="{01352601-2645-40ED-8234-C16DEE4D2B76}" destId="{88DB0B62-BE33-44B5-B22E-9F3D024131C4}" srcOrd="4" destOrd="0" presId="urn:microsoft.com/office/officeart/2005/8/layout/hList7#1"/>
    <dgm:cxn modelId="{81905491-AA0A-4245-B621-0476DF89CCBC}" type="presParOf" srcId="{88DB0B62-BE33-44B5-B22E-9F3D024131C4}" destId="{009F9B61-E895-4117-9860-A154734C8FA4}" srcOrd="0" destOrd="0" presId="urn:microsoft.com/office/officeart/2005/8/layout/hList7#1"/>
    <dgm:cxn modelId="{C01FCC68-E08C-433B-8909-B9DDE90874AD}" type="presParOf" srcId="{88DB0B62-BE33-44B5-B22E-9F3D024131C4}" destId="{0CDBCEAE-AB39-4F36-9652-2DD4C804429E}" srcOrd="1" destOrd="0" presId="urn:microsoft.com/office/officeart/2005/8/layout/hList7#1"/>
    <dgm:cxn modelId="{F653667A-2968-4218-9C3C-3B97A509B407}" type="presParOf" srcId="{88DB0B62-BE33-44B5-B22E-9F3D024131C4}" destId="{B8A495B4-3269-4792-B808-01F3CEC2BB30}" srcOrd="2" destOrd="0" presId="urn:microsoft.com/office/officeart/2005/8/layout/hList7#1"/>
    <dgm:cxn modelId="{419C46BD-5EE4-44BF-BD4A-29CC0344F628}" type="presParOf" srcId="{88DB0B62-BE33-44B5-B22E-9F3D024131C4}" destId="{C5A64B76-3B1F-47AD-8212-2B2CB0B14763}" srcOrd="3" destOrd="0" presId="urn:microsoft.com/office/officeart/2005/8/layout/hList7#1"/>
    <dgm:cxn modelId="{CA581F6E-6CA2-4521-A18B-5EB9E12351A0}" type="presParOf" srcId="{01352601-2645-40ED-8234-C16DEE4D2B76}" destId="{9975160D-AA46-4755-B963-D4415EDCF7FF}" srcOrd="5" destOrd="0" presId="urn:microsoft.com/office/officeart/2005/8/layout/hList7#1"/>
    <dgm:cxn modelId="{10434E01-80B6-4F5E-BEE8-A45FF33A9C70}" type="presParOf" srcId="{01352601-2645-40ED-8234-C16DEE4D2B76}" destId="{13D63BC2-A324-486D-AB83-82AD417C6E97}" srcOrd="6" destOrd="0" presId="urn:microsoft.com/office/officeart/2005/8/layout/hList7#1"/>
    <dgm:cxn modelId="{F6BD8398-BD79-4441-8CF8-9FDBF650EFA5}" type="presParOf" srcId="{13D63BC2-A324-486D-AB83-82AD417C6E97}" destId="{E811A3FA-84E0-4D6F-820D-7FE5CB919D8F}" srcOrd="0" destOrd="0" presId="urn:microsoft.com/office/officeart/2005/8/layout/hList7#1"/>
    <dgm:cxn modelId="{F8D6747E-F8D9-44A1-8108-3F3B377C5766}" type="presParOf" srcId="{13D63BC2-A324-486D-AB83-82AD417C6E97}" destId="{E2CC5A28-3C06-4FD8-B760-203E433F48B9}" srcOrd="1" destOrd="0" presId="urn:microsoft.com/office/officeart/2005/8/layout/hList7#1"/>
    <dgm:cxn modelId="{363BAD2A-B61E-4610-88A5-9A9FACA2EB31}" type="presParOf" srcId="{13D63BC2-A324-486D-AB83-82AD417C6E97}" destId="{BFE90C96-A387-432C-B3C7-49A4087EBF7B}" srcOrd="2" destOrd="0" presId="urn:microsoft.com/office/officeart/2005/8/layout/hList7#1"/>
    <dgm:cxn modelId="{EE12120C-3260-4246-A129-E323F9777A63}" type="presParOf" srcId="{13D63BC2-A324-486D-AB83-82AD417C6E97}" destId="{90284FD1-7F24-4343-AC82-3985E4CB2926}" srcOrd="3" destOrd="0" presId="urn:microsoft.com/office/officeart/2005/8/layout/hList7#1"/>
    <dgm:cxn modelId="{B40EF850-E8F0-4FF9-97D6-2D8C4BD286B5}" type="presParOf" srcId="{01352601-2645-40ED-8234-C16DEE4D2B76}" destId="{E84036F8-6499-4AEA-8FF9-BDEE7471BCBE}" srcOrd="7" destOrd="0" presId="urn:microsoft.com/office/officeart/2005/8/layout/hList7#1"/>
    <dgm:cxn modelId="{1F133D55-BAF9-489E-8685-749148D73AB7}" type="presParOf" srcId="{01352601-2645-40ED-8234-C16DEE4D2B76}" destId="{9CF566EA-7392-49F0-9AED-124E6216D9AE}" srcOrd="8" destOrd="0" presId="urn:microsoft.com/office/officeart/2005/8/layout/hList7#1"/>
    <dgm:cxn modelId="{B040425B-7995-4C48-BDAB-FB311A5421E0}" type="presParOf" srcId="{9CF566EA-7392-49F0-9AED-124E6216D9AE}" destId="{A76EE6B8-AE28-487C-AA66-65AC3EA2A24D}" srcOrd="0" destOrd="0" presId="urn:microsoft.com/office/officeart/2005/8/layout/hList7#1"/>
    <dgm:cxn modelId="{CDB1DE6B-EF44-4BBC-B083-901684727971}" type="presParOf" srcId="{9CF566EA-7392-49F0-9AED-124E6216D9AE}" destId="{B616BEEB-BF2B-48D8-AC30-57C20E16D7D4}" srcOrd="1" destOrd="0" presId="urn:microsoft.com/office/officeart/2005/8/layout/hList7#1"/>
    <dgm:cxn modelId="{1AD67DFB-33AF-4B8A-95FB-5CFC9DEF9F8C}" type="presParOf" srcId="{9CF566EA-7392-49F0-9AED-124E6216D9AE}" destId="{170FA11F-FFB9-414C-8D26-1B112AED81BC}" srcOrd="2" destOrd="0" presId="urn:microsoft.com/office/officeart/2005/8/layout/hList7#1"/>
    <dgm:cxn modelId="{2CB2372F-A0FE-4D50-9A10-3FDABCCCD7C7}" type="presParOf" srcId="{9CF566EA-7392-49F0-9AED-124E6216D9AE}" destId="{061B292B-AF6E-47BA-891D-ECE34D4128A0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35B705-C81C-45F6-8F93-00BA35190D20}">
      <dsp:nvSpPr>
        <dsp:cNvPr id="0" name=""/>
        <dsp:cNvSpPr/>
      </dsp:nvSpPr>
      <dsp:spPr>
        <a:xfrm>
          <a:off x="0" y="0"/>
          <a:ext cx="1392342" cy="3960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latin typeface="Arial" pitchFamily="34" charset="0"/>
              <a:cs typeface="Arial" pitchFamily="34" charset="0"/>
            </a:rPr>
            <a:t>52</a:t>
          </a:r>
          <a:endParaRPr lang="ru-RU" sz="4400" b="1" kern="1200" dirty="0">
            <a:latin typeface="Arial" pitchFamily="34" charset="0"/>
            <a:cs typeface="Arial" pitchFamily="34" charset="0"/>
          </a:endParaRPr>
        </a:p>
      </dsp:txBody>
      <dsp:txXfrm>
        <a:off x="0" y="1584175"/>
        <a:ext cx="1392342" cy="1584176"/>
      </dsp:txXfrm>
    </dsp:sp>
    <dsp:sp modelId="{DBE14B42-9D42-438E-AFA5-759C38BA8664}">
      <dsp:nvSpPr>
        <dsp:cNvPr id="0" name=""/>
        <dsp:cNvSpPr/>
      </dsp:nvSpPr>
      <dsp:spPr>
        <a:xfrm>
          <a:off x="41770" y="237625"/>
          <a:ext cx="1308801" cy="131882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8620C72-BB3A-463F-A7D1-B0CAC5C70113}">
      <dsp:nvSpPr>
        <dsp:cNvPr id="0" name=""/>
        <dsp:cNvSpPr/>
      </dsp:nvSpPr>
      <dsp:spPr>
        <a:xfrm>
          <a:off x="1434112" y="0"/>
          <a:ext cx="1392342" cy="3960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latin typeface="Arial" pitchFamily="34" charset="0"/>
              <a:cs typeface="Arial" pitchFamily="34" charset="0"/>
            </a:rPr>
            <a:t>37</a:t>
          </a:r>
          <a:endParaRPr lang="ru-RU" sz="4400" b="1" kern="1200" dirty="0">
            <a:latin typeface="Arial" pitchFamily="34" charset="0"/>
            <a:cs typeface="Arial" pitchFamily="34" charset="0"/>
          </a:endParaRPr>
        </a:p>
      </dsp:txBody>
      <dsp:txXfrm>
        <a:off x="1434112" y="1584175"/>
        <a:ext cx="1392342" cy="1584176"/>
      </dsp:txXfrm>
    </dsp:sp>
    <dsp:sp modelId="{999ED313-6DB4-47F4-9327-CE640F5B9A15}">
      <dsp:nvSpPr>
        <dsp:cNvPr id="0" name=""/>
        <dsp:cNvSpPr/>
      </dsp:nvSpPr>
      <dsp:spPr>
        <a:xfrm>
          <a:off x="1475882" y="237625"/>
          <a:ext cx="1308801" cy="131882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9F9B61-E895-4117-9860-A154734C8FA4}">
      <dsp:nvSpPr>
        <dsp:cNvPr id="0" name=""/>
        <dsp:cNvSpPr/>
      </dsp:nvSpPr>
      <dsp:spPr>
        <a:xfrm>
          <a:off x="2868224" y="0"/>
          <a:ext cx="1392342" cy="3960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latin typeface="Arial" pitchFamily="34" charset="0"/>
              <a:cs typeface="Arial" pitchFamily="34" charset="0"/>
            </a:rPr>
            <a:t>7</a:t>
          </a:r>
          <a:endParaRPr lang="ru-RU" sz="4400" b="1" kern="1200" dirty="0">
            <a:latin typeface="Arial" pitchFamily="34" charset="0"/>
            <a:cs typeface="Arial" pitchFamily="34" charset="0"/>
          </a:endParaRPr>
        </a:p>
      </dsp:txBody>
      <dsp:txXfrm>
        <a:off x="2868224" y="1584175"/>
        <a:ext cx="1392342" cy="1584176"/>
      </dsp:txXfrm>
    </dsp:sp>
    <dsp:sp modelId="{C5A64B76-3B1F-47AD-8212-2B2CB0B14763}">
      <dsp:nvSpPr>
        <dsp:cNvPr id="0" name=""/>
        <dsp:cNvSpPr/>
      </dsp:nvSpPr>
      <dsp:spPr>
        <a:xfrm>
          <a:off x="2909995" y="237625"/>
          <a:ext cx="1308801" cy="1318826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11A3FA-84E0-4D6F-820D-7FE5CB919D8F}">
      <dsp:nvSpPr>
        <dsp:cNvPr id="0" name=""/>
        <dsp:cNvSpPr/>
      </dsp:nvSpPr>
      <dsp:spPr>
        <a:xfrm>
          <a:off x="4302337" y="0"/>
          <a:ext cx="1392342" cy="3960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latin typeface="Arial" pitchFamily="34" charset="0"/>
              <a:cs typeface="Arial" pitchFamily="34" charset="0"/>
            </a:rPr>
            <a:t>6</a:t>
          </a:r>
          <a:endParaRPr lang="ru-RU" sz="4400" b="1" kern="1200" dirty="0">
            <a:latin typeface="Arial" pitchFamily="34" charset="0"/>
            <a:cs typeface="Arial" pitchFamily="34" charset="0"/>
          </a:endParaRPr>
        </a:p>
      </dsp:txBody>
      <dsp:txXfrm>
        <a:off x="4302337" y="1584175"/>
        <a:ext cx="1392342" cy="1584176"/>
      </dsp:txXfrm>
    </dsp:sp>
    <dsp:sp modelId="{90284FD1-7F24-4343-AC82-3985E4CB2926}">
      <dsp:nvSpPr>
        <dsp:cNvPr id="0" name=""/>
        <dsp:cNvSpPr/>
      </dsp:nvSpPr>
      <dsp:spPr>
        <a:xfrm>
          <a:off x="4344107" y="237625"/>
          <a:ext cx="1308801" cy="1318826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6EE6B8-AE28-487C-AA66-65AC3EA2A24D}">
      <dsp:nvSpPr>
        <dsp:cNvPr id="0" name=""/>
        <dsp:cNvSpPr/>
      </dsp:nvSpPr>
      <dsp:spPr>
        <a:xfrm>
          <a:off x="5736449" y="0"/>
          <a:ext cx="1392342" cy="39604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latin typeface="Arial" pitchFamily="34" charset="0"/>
              <a:cs typeface="Arial" pitchFamily="34" charset="0"/>
            </a:rPr>
            <a:t>4</a:t>
          </a:r>
          <a:endParaRPr lang="ru-RU" sz="4400" b="1" kern="1200" dirty="0">
            <a:latin typeface="Arial" pitchFamily="34" charset="0"/>
            <a:cs typeface="Arial" pitchFamily="34" charset="0"/>
          </a:endParaRPr>
        </a:p>
      </dsp:txBody>
      <dsp:txXfrm>
        <a:off x="5736449" y="1584175"/>
        <a:ext cx="1392342" cy="1584176"/>
      </dsp:txXfrm>
    </dsp:sp>
    <dsp:sp modelId="{061B292B-AF6E-47BA-891D-ECE34D4128A0}">
      <dsp:nvSpPr>
        <dsp:cNvPr id="0" name=""/>
        <dsp:cNvSpPr/>
      </dsp:nvSpPr>
      <dsp:spPr>
        <a:xfrm>
          <a:off x="5778220" y="237625"/>
          <a:ext cx="1308801" cy="1318826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2F659F2-33BD-43F9-9889-B24BB21AED6F}">
      <dsp:nvSpPr>
        <dsp:cNvPr id="0" name=""/>
        <dsp:cNvSpPr/>
      </dsp:nvSpPr>
      <dsp:spPr>
        <a:xfrm>
          <a:off x="285151" y="2970328"/>
          <a:ext cx="6558488" cy="990111"/>
        </a:xfrm>
        <a:prstGeom prst="left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F442ACA-65D9-4B4E-9971-8A3C39AC4EF0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E1DD775-FE0F-4F4B-97A0-A02B28E7964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ABE302-6463-409C-8A9F-65D4969D9228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2B6E50-929C-4703-9C4D-457680443002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8A1625-12D1-4C7F-80B7-12745BD4D4EA}" type="slidenum">
              <a:rPr lang="ru-RU" altLang="ru-RU"/>
              <a:pPr/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D5B2C5-505B-4B62-A9B7-373DC3FF2B55}" type="slidenum">
              <a:rPr lang="ru-RU" altLang="ru-RU"/>
              <a:pPr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1D710D-45B8-42CD-B553-4B28A0812CF5}" type="slidenum">
              <a:rPr lang="ru-RU" altLang="ru-RU"/>
              <a:pPr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2FF366-ADD7-4AA0-8921-DF961F57AEFC}" type="slidenum">
              <a:rPr lang="ru-RU" altLang="ru-RU"/>
              <a:pPr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9BE699-B8F4-4A77-8D9D-E380BADF5B1D}" type="slidenum">
              <a:rPr lang="ru-RU" altLang="ru-RU"/>
              <a:pPr/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E9A3A1-DD3F-48A9-AA85-070ABA2EB3A7}" type="slidenum">
              <a:rPr lang="ru-RU" altLang="ru-RU"/>
              <a:pPr/>
              <a:t>28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85B352-1508-42A6-85C2-AB776F02D764}" type="slidenum">
              <a:rPr lang="ru-RU" altLang="ru-RU"/>
              <a:pPr/>
              <a:t>29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2708B8-C5DC-4222-97A2-A82A763B61DC}" type="slidenum">
              <a:rPr lang="ru-RU" altLang="ru-RU"/>
              <a:pPr/>
              <a:t>30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644163-1DCD-4370-8F97-D6539058204C}" type="slidenum">
              <a:rPr lang="ru-RU" altLang="ru-RU"/>
              <a:pPr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F08D03-F735-41E5-AAFE-CBD895083751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A64A1A-CAC6-4A9E-A50F-05EEDB760F9C}" type="slidenum">
              <a:rPr lang="ru-RU" altLang="ru-RU"/>
              <a:pPr/>
              <a:t>32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4EEA5-1F43-4A60-9026-A5B27D191BA8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544E34-B2B6-43A8-A181-9C48AD7F3EE7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7D0FDB-7523-4567-A85D-C082F3FBBB53}" type="slidenum">
              <a:rPr lang="ru-RU" altLang="ru-RU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FA8047-BC13-49FA-843A-7D3C803CE956}" type="slidenum">
              <a:rPr lang="ru-RU" altLang="ru-RU"/>
              <a:pPr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A96C3E-66C0-4238-8816-74DA8A989FEC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D753C5-7E17-44A9-8902-819FB52FDC25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1DFA72-073C-4398-9706-F6D882D6F918}" type="slidenum">
              <a:rPr lang="ru-RU" altLang="ru-RU"/>
              <a:pPr/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00D209-6BFC-4540-9D00-EA66E6521015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05D42-03D9-4742-AE72-853424A723AA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9181C-3597-4F67-9064-5320E20438C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2189A-8F11-46BB-83FE-F900FA16969F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B7346-F993-4049-B90F-7E9268EEB6B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F3DD2-CF0A-48F3-8036-80C46A000304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AC33-76C5-4EB4-A292-EF6D540DB88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863AE-220C-4CF7-BC35-AC632AA2E955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86458-5A40-48BD-8D07-9D3C1F69A16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0001-0F1F-4B80-A1B9-8888ECA9A433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E59FF-9139-4320-81FA-E40788B8BE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1D8F6-2724-49FA-ADB2-CB89077923F9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21A63-B43F-4918-BB29-5B0D538E1D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9BF0F-BF44-404E-B9EC-30B2E994AB33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F0DBD-2522-47D2-9F16-72236E2779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FA8F8-D85B-4AE7-B570-D678E2563211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0B3A34-4FBA-4B70-8B6E-A4897EFD5E2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6BAD8-8E50-4BE1-8515-80FF831B5C5F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47A8D-FE54-4BEF-B3B3-7F5D83BCB7C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D003-18FB-43B0-AEA9-0164EE33D0CA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50EDB-3D70-428B-831D-E82DF1E5E71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55204-FBC0-4003-A69E-BAD0B11EFDB2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A0A93-D9A6-4676-BCFF-5060E474114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8CCD07-AEA6-4497-B124-1016E8E6B567}" type="datetimeFigureOut">
              <a:rPr lang="ru-RU"/>
              <a:pPr>
                <a:defRPr/>
              </a:pPr>
              <a:t>25.08.2023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DFFC258-4DFF-4746-9FA4-2E238073DD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.jpe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2.jpe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2.jpeg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2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2.jpeg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2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2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2.jpe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2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2.jpeg"/><Relationship Id="rId4" Type="http://schemas.openxmlformats.org/officeDocument/2006/relationships/image" Target="../media/image46.png"/><Relationship Id="rId9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1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2.jpeg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13.png"/><Relationship Id="rId5" Type="http://schemas.openxmlformats.org/officeDocument/2006/relationships/image" Target="../media/image87.png"/><Relationship Id="rId10" Type="http://schemas.openxmlformats.org/officeDocument/2006/relationships/image" Target="../media/image92.jpeg"/><Relationship Id="rId4" Type="http://schemas.openxmlformats.org/officeDocument/2006/relationships/image" Target="../media/image2.jpeg"/><Relationship Id="rId9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7775" y="2205038"/>
            <a:ext cx="7885113" cy="2000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ОБРАЗОВАНИЕ В ГОРОДЕ КУРГАНЕ: </a:t>
            </a: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СОВРЕМЕННОМ ФОРМАТЕ – </a:t>
            </a: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sz="32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КАЧЕСТВЕННОМУ РЕЗУЛЬТАТУ</a:t>
            </a:r>
            <a:endParaRPr lang="ru-RU" sz="32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6013" y="325438"/>
            <a:ext cx="78835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260"/>
                </a:solidFill>
                <a:latin typeface="Arial" pitchFamily="34" charset="0"/>
                <a:cs typeface="Arial" panose="020B0604020202020204" pitchFamily="34" charset="0"/>
              </a:rPr>
              <a:t>ГОРОДСКАЯ АВГУСТОВСКАЯ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6260"/>
                </a:solidFill>
                <a:latin typeface="Arial" pitchFamily="34" charset="0"/>
                <a:cs typeface="Arial" panose="020B0604020202020204" pitchFamily="34" charset="0"/>
              </a:rPr>
              <a:t>ПЕДАГОГИЧЕСКАЯ КОНФЕРЕНЦИЯ</a:t>
            </a:r>
            <a:endParaRPr lang="ru-RU" sz="2400" b="1" spc="130" dirty="0">
              <a:solidFill>
                <a:srgbClr val="008E4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053" name="TextBox 6"/>
          <p:cNvSpPr txBox="1">
            <a:spLocks noChangeArrowheads="1"/>
          </p:cNvSpPr>
          <p:nvPr/>
        </p:nvSpPr>
        <p:spPr bwMode="auto">
          <a:xfrm>
            <a:off x="4059238" y="6246813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cs typeface="+mn-cs"/>
              </a:rPr>
              <a:t>КУРГАН - 2023</a:t>
            </a:r>
            <a:endParaRPr lang="ru-RU" sz="1600" b="1" dirty="0">
              <a:solidFill>
                <a:schemeClr val="tx2">
                  <a:lumMod val="50000"/>
                </a:schemeClr>
              </a:solidFill>
              <a:cs typeface="+mn-cs"/>
            </a:endParaRP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1258888" y="4381500"/>
            <a:ext cx="78851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003B3A"/>
                </a:solidFill>
                <a:latin typeface="Arial" charset="0"/>
              </a:rPr>
              <a:t>ДОКЛАД </a:t>
            </a:r>
          </a:p>
          <a:p>
            <a:pPr algn="ctr" eaLnBrk="1" hangingPunct="1"/>
            <a:r>
              <a:rPr lang="ru-RU" altLang="ru-RU" sz="1600">
                <a:solidFill>
                  <a:srgbClr val="003B3A"/>
                </a:solidFill>
                <a:latin typeface="Arial" charset="0"/>
              </a:rPr>
              <a:t>заместителя директора Департамента, </a:t>
            </a:r>
          </a:p>
          <a:p>
            <a:pPr algn="ctr" eaLnBrk="1" hangingPunct="1"/>
            <a:r>
              <a:rPr lang="ru-RU" altLang="ru-RU" sz="1600">
                <a:solidFill>
                  <a:srgbClr val="003B3A"/>
                </a:solidFill>
                <a:latin typeface="Arial" charset="0"/>
              </a:rPr>
              <a:t>начальника управления образования  </a:t>
            </a:r>
          </a:p>
          <a:p>
            <a:pPr algn="ctr" eaLnBrk="1" hangingPunct="1"/>
            <a:r>
              <a:rPr lang="ru-RU" altLang="ru-RU" sz="1600">
                <a:solidFill>
                  <a:srgbClr val="003B3A"/>
                </a:solidFill>
                <a:latin typeface="Arial" charset="0"/>
              </a:rPr>
              <a:t>Департамента социальной политики Администрации города Кургана </a:t>
            </a:r>
          </a:p>
          <a:p>
            <a:pPr algn="ctr" eaLnBrk="1" hangingPunct="1"/>
            <a:r>
              <a:rPr lang="ru-RU" altLang="ru-RU" sz="1600">
                <a:solidFill>
                  <a:srgbClr val="003B3A"/>
                </a:solidFill>
                <a:latin typeface="Arial" charset="0"/>
              </a:rPr>
              <a:t>Паскевич Ирины Владимировны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93663" y="4922838"/>
            <a:ext cx="1427163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85725" y="4941888"/>
            <a:ext cx="15335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1258888" y="163513"/>
            <a:ext cx="7885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006600"/>
                </a:solidFill>
                <a:latin typeface="Arial" charset="0"/>
              </a:rPr>
              <a:t>УЧИТЕЛЬ ГОДА - 2023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20" t="39179" r="43432" b="42974"/>
          <a:stretch/>
        </p:blipFill>
        <p:spPr bwMode="auto">
          <a:xfrm>
            <a:off x="1632007" y="4715573"/>
            <a:ext cx="7139883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9538" y="877888"/>
            <a:ext cx="5051425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7" cstate="print"/>
          <a:srcRect l="36293" t="51678" r="51392" b="30220"/>
          <a:stretch>
            <a:fillRect/>
          </a:stretch>
        </p:blipFill>
        <p:spPr bwMode="auto">
          <a:xfrm>
            <a:off x="6430963" y="1684338"/>
            <a:ext cx="24399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4"/>
          <p:cNvPicPr>
            <a:picLocks noChangeAspect="1" noChangeArrowheads="1"/>
          </p:cNvPicPr>
          <p:nvPr/>
        </p:nvPicPr>
        <p:blipFill>
          <a:blip r:embed="rId8" cstate="print"/>
          <a:srcRect l="50873" t="38806" r="38078" b="42807"/>
          <a:stretch>
            <a:fillRect/>
          </a:stretch>
        </p:blipFill>
        <p:spPr bwMode="auto">
          <a:xfrm>
            <a:off x="6732588" y="3644900"/>
            <a:ext cx="19431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 descr="https://mirekom.ru/img/v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588" y="809625"/>
            <a:ext cx="814387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6" descr="https://vsednr.ru/wp-content/uploads/2023/03/6d4f9be9bbf8e6f07458f60414b62a53_X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04138" y="706438"/>
            <a:ext cx="94615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30188" y="5203825"/>
            <a:ext cx="1763713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1258888" y="320675"/>
            <a:ext cx="7885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ФЕСТИВАЛЬ ПЕДАГОГИЧЕСКОГО МАСТЕРСТВА</a:t>
            </a:r>
          </a:p>
        </p:txBody>
      </p:sp>
      <p:pic>
        <p:nvPicPr>
          <p:cNvPr id="14" name="Picture 2" descr="https://sun9-43.userapi.com/impg/F1sdCHpodXF_mGaER9bXgzWDoKJsfQeFsXVCQQ/o9JO2tky7A4.jpg?size=1600x720&amp;quality=95&amp;sign=891ea523ce194becbd314e49f3b6532d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92" t="15738" r="19455" b="-2321"/>
          <a:stretch/>
        </p:blipFill>
        <p:spPr bwMode="auto">
          <a:xfrm>
            <a:off x="1344700" y="867710"/>
            <a:ext cx="7501037" cy="3957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3500" y="4778375"/>
            <a:ext cx="7810500" cy="1878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«Лучший воспитатель»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победитель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Богданова О.В.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ДОУ №110.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«Лучший педагог-психолог»-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победитель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Ветошкина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А.А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., ДОУ № 129, призер  (2 место) 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Возчикова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Е.В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.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ДОУ 126.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«Лучший учитель»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призер (2 место)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Нагарникова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Е.Н.,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ОУ № 31.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«Лучший педагог дополнительного образования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призер (3 место)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Елькина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Н.В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., МБОУДО ДТДМ «Гармония»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55588" y="5030788"/>
            <a:ext cx="1762126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1258888" y="163513"/>
            <a:ext cx="7885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006600"/>
                </a:solidFill>
                <a:latin typeface="Arial" charset="0"/>
              </a:rPr>
              <a:t>МОЛОДЫЕ ПЕДАГОГИ</a:t>
            </a:r>
          </a:p>
        </p:txBody>
      </p:sp>
      <p:pic>
        <p:nvPicPr>
          <p:cNvPr id="16" name="Picture 2" descr="https://sun9-8.userapi.com/impg/qWcLRLDEkHIJWE5p7qvnx9adELzjU75tTp1y2g/px0W1mXa6cU.jpg?size=1000x500&amp;quality=95&amp;sign=992eda874e98b553c42475af9112315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351" y="955195"/>
            <a:ext cx="7302930" cy="3651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2275" y="4606925"/>
            <a:ext cx="3671888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КУБ: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курганский учитель будущего» -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54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молодых специалиста</a:t>
            </a:r>
          </a:p>
          <a:p>
            <a:pPr algn="ctr" ea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Региональный слет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молодых педагогов Курганской области -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19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человек. 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063" y="4729163"/>
            <a:ext cx="3273425" cy="2001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Охват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молодых педагогов системой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наставничества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 образовательных учреждениях составил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100%.</a:t>
            </a:r>
          </a:p>
          <a:p>
            <a:pPr algn="ctr" eaLnBrk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22250" y="5013325"/>
            <a:ext cx="17621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258888" y="101600"/>
            <a:ext cx="78851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>
                <a:solidFill>
                  <a:srgbClr val="006600"/>
                </a:solidFill>
                <a:latin typeface="Arial" charset="0"/>
              </a:rPr>
              <a:t>КАЧЕСТВО ОБРАЗОВАНИЯ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9875" y="809625"/>
            <a:ext cx="7385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ГОСУДАРСТВЕННЫЕ ИНФОРМАЦИОННЫЕ СИСТЕМЫ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МОТИВИРУЮЩИЙ МОНИТОРИНГ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ПРОЕКТ «ШКОЛА МИНПРОСВЕЩЕНИЯ РОССИИ»</a:t>
            </a:r>
          </a:p>
        </p:txBody>
      </p:sp>
      <p:pic>
        <p:nvPicPr>
          <p:cNvPr id="15367" name="Рисунок 1"/>
          <p:cNvPicPr>
            <a:picLocks noChangeAspect="1" noChangeArrowheads="1"/>
          </p:cNvPicPr>
          <p:nvPr/>
        </p:nvPicPr>
        <p:blipFill>
          <a:blip r:embed="rId6" cstate="print"/>
          <a:srcRect l="7864" t="10008" r="8463" b="11794"/>
          <a:stretch>
            <a:fillRect/>
          </a:stretch>
        </p:blipFill>
        <p:spPr bwMode="auto">
          <a:xfrm>
            <a:off x="1501775" y="2252663"/>
            <a:ext cx="7591425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1770063" y="5934075"/>
            <a:ext cx="2770187" cy="7921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ПРОБЛЕМА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8350" y="5918200"/>
            <a:ext cx="4392613" cy="808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ОБЪЕКТИВНОСТЬ ДАННЫХ</a:t>
            </a:r>
          </a:p>
        </p:txBody>
      </p:sp>
      <p:sp>
        <p:nvSpPr>
          <p:cNvPr id="15370" name="TextBox 6"/>
          <p:cNvSpPr txBox="1">
            <a:spLocks noChangeArrowheads="1"/>
          </p:cNvSpPr>
          <p:nvPr/>
        </p:nvSpPr>
        <p:spPr bwMode="auto">
          <a:xfrm>
            <a:off x="2273300" y="1844675"/>
            <a:ext cx="6048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9900"/>
                </a:solidFill>
                <a:latin typeface="Arial" charset="0"/>
              </a:rPr>
              <a:t>ФГИС «МОЯ ШКОЛА», ИКОП «СФЕРУМ»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31775" y="5013325"/>
            <a:ext cx="17621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333500" y="260350"/>
            <a:ext cx="78105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600" b="1">
                <a:solidFill>
                  <a:srgbClr val="006600"/>
                </a:solidFill>
                <a:latin typeface="Arial" charset="0"/>
              </a:rPr>
              <a:t>КАЧЕСТВО ДОШКОЛЬНОГО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3500" y="814388"/>
            <a:ext cx="7631113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Городской конкурс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«Современная образовательная среда детского сада»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26 ДОУ №№ 1, 2, 4, 7, 34, 54, 62, 85, 90, 100, 103, 105, 106, 109, 110, 115, 118, 121, 122, 126, 129, 130, 131, 132, 133, 135. Победитель  - ДОУ№ 4.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Конкурс проектов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новых форм работы с родителями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Победитель  ДОУ № 115, ДОУ №110.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Конкурс видеороликов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«Игры для здоровья»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(инициатор – детский сад № 34). Победитель -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ДОУ № 122.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6" cstate="print"/>
          <a:srcRect t="18985" r="16338"/>
          <a:stretch>
            <a:fillRect/>
          </a:stretch>
        </p:blipFill>
        <p:spPr bwMode="auto">
          <a:xfrm>
            <a:off x="1384300" y="4384675"/>
            <a:ext cx="525938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3213" y="4384675"/>
            <a:ext cx="244157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98450" y="5084763"/>
            <a:ext cx="1762125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1333500" y="260350"/>
            <a:ext cx="78105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600" b="1">
                <a:solidFill>
                  <a:srgbClr val="006600"/>
                </a:solidFill>
                <a:latin typeface="Arial" charset="0"/>
              </a:rPr>
              <a:t>КАЧЕСТВО ДОШКОЛЬНОГО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17625" y="998538"/>
            <a:ext cx="7631113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МУНИЦИПАЛЬНЫЕ ОПОРНЫЕ ПЛОЩАДКИ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6" cstate="print"/>
          <a:srcRect t="18985" r="16338"/>
          <a:stretch>
            <a:fillRect/>
          </a:stretch>
        </p:blipFill>
        <p:spPr bwMode="auto">
          <a:xfrm>
            <a:off x="1384300" y="4384675"/>
            <a:ext cx="5259388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3213" y="4384675"/>
            <a:ext cx="244157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98613" y="1412875"/>
            <a:ext cx="7345362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«Развитие гибких навыков у детей дошкольного возраста через различные формы и виды деятельности в условиях ДОУ»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 базе  детского сада № 34.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«Повышение коммуникативных и речевых навыков старших дошкольников в процессе реализации технологии «Детская журналистика»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 базе  детского сада №37.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«Экономическое воспитание детей дошкольного возраста в условиях реализации ФГОС»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на базе  детского сада №126.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«Техническая конструктивная деятельность детей дошкольного возраста»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 базе  детского сада №109.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54000" y="5013325"/>
            <a:ext cx="17621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Прямоугольник 4"/>
          <p:cNvSpPr>
            <a:spLocks noChangeArrowheads="1"/>
          </p:cNvSpPr>
          <p:nvPr/>
        </p:nvSpPr>
        <p:spPr bwMode="auto">
          <a:xfrm>
            <a:off x="1508125" y="593725"/>
            <a:ext cx="73691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000">
                <a:latin typeface="Arial" charset="0"/>
              </a:rPr>
              <a:t>Конкурс детских рисунков </a:t>
            </a:r>
            <a:r>
              <a:rPr lang="ru-RU" altLang="ru-RU" sz="2000" b="1">
                <a:latin typeface="Arial" charset="0"/>
              </a:rPr>
              <a:t>«Край любимый – Зауралье!» </a:t>
            </a:r>
            <a:r>
              <a:rPr lang="ru-RU" altLang="ru-RU" sz="2000">
                <a:latin typeface="Arial" charset="0"/>
              </a:rPr>
              <a:t>(инициатор – детский сад № 103). 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Шашечный турнир</a:t>
            </a:r>
            <a:r>
              <a:rPr lang="ru-RU" altLang="ru-RU" sz="2000">
                <a:latin typeface="Arial" charset="0"/>
              </a:rPr>
              <a:t> (инициатор – детский сад № 103). 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Фестиваль детских инструментальных ансамблей «Виват, ансамбль!»  </a:t>
            </a:r>
            <a:r>
              <a:rPr lang="ru-RU" altLang="ru-RU" sz="2000">
                <a:latin typeface="Arial" charset="0"/>
              </a:rPr>
              <a:t>(инициатор – детский сад № 142). 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«Мама, папа, я – музыкальная семья» </a:t>
            </a:r>
            <a:r>
              <a:rPr lang="ru-RU" altLang="ru-RU" sz="2000">
                <a:latin typeface="Arial" charset="0"/>
              </a:rPr>
              <a:t>(инициатор – детский сад № 118). 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«Шкатулка сказок» </a:t>
            </a:r>
            <a:r>
              <a:rPr lang="ru-RU" altLang="ru-RU" sz="2000">
                <a:latin typeface="Arial" charset="0"/>
              </a:rPr>
              <a:t>среди воспитанников с ОВЗ (инициатор - детский сад № 128). </a:t>
            </a: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ru-RU" altLang="ru-RU" sz="2000" b="1">
                <a:latin typeface="Arial" charset="0"/>
              </a:rPr>
              <a:t>Фестиваль театрального творчества «Сказку, друг, мне расскажи» </a:t>
            </a:r>
            <a:r>
              <a:rPr lang="ru-RU" altLang="ru-RU" sz="2000">
                <a:latin typeface="Arial" charset="0"/>
              </a:rPr>
              <a:t>среди семейных коллективов с детьми 4-7 лет (инициатор - детский сад № 1).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9538" y="4322763"/>
            <a:ext cx="3757612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7" cstate="print"/>
          <a:srcRect l="14471" r="3499"/>
          <a:stretch>
            <a:fillRect/>
          </a:stretch>
        </p:blipFill>
        <p:spPr bwMode="auto">
          <a:xfrm>
            <a:off x="5160963" y="4322763"/>
            <a:ext cx="387826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1333500" y="115888"/>
            <a:ext cx="7810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ФЕСТИВАЛИ И КОНКУРСЫ ДЛЯ ДОШКОЛЬНИКОВ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254000" y="5191125"/>
            <a:ext cx="17621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1333500" y="260350"/>
            <a:ext cx="7810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КАЧЕСТВО ОБЩЕГО ОБРАЗОВАНИЯ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4138" y="979488"/>
            <a:ext cx="3894137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ПРОБЛЕМЫ: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ШНОР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Необъективное оценивание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Низкие результаты ГИА  по обязательным предметам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Выбор на ГИА экзаменов по профилю обучения</a:t>
            </a:r>
          </a:p>
        </p:txBody>
      </p:sp>
      <p:pic>
        <p:nvPicPr>
          <p:cNvPr id="9218" name="Picture 2" descr="https://sun9-58.userapi.com/impg/WIxUxYwoeEtaHmSmnAXa9Hjtt-i9XmSZbXCn5Q/2NKDdYX-nlI.jpg?size=2560x1707&amp;quality=95&amp;sign=7c03f96a879f933d045a5275b9099c8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52"/>
          <a:stretch/>
        </p:blipFill>
        <p:spPr bwMode="auto">
          <a:xfrm>
            <a:off x="1402935" y="3933055"/>
            <a:ext cx="3966100" cy="2733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5364088" y="980728"/>
          <a:ext cx="35638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38750" y="3933825"/>
            <a:ext cx="3905250" cy="2676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19,8%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уменьшилось количество экзаменуемых, получивших оценки «4» и «5»;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16%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увеличилось количество выпускников, получивших «3»; процент участников ОГЭ,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не преодолевших минимальный порог, по сравнению с 2022 годом увеличился на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3%.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994275" y="2058988"/>
            <a:ext cx="3944938" cy="212883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89789" y="809707"/>
            <a:ext cx="3356107" cy="337742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73038" y="5157788"/>
            <a:ext cx="159861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"/>
          <p:cNvSpPr txBox="1">
            <a:spLocks noChangeArrowheads="1"/>
          </p:cNvSpPr>
          <p:nvPr/>
        </p:nvSpPr>
        <p:spPr bwMode="auto">
          <a:xfrm>
            <a:off x="1333500" y="168275"/>
            <a:ext cx="7810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ВСЕРОССИЙСКАЯ ОЛИМПИАДА ШКОЛЬНИКОВ</a:t>
            </a:r>
          </a:p>
        </p:txBody>
      </p:sp>
      <p:sp>
        <p:nvSpPr>
          <p:cNvPr id="25610" name="Прямоугольник 10"/>
          <p:cNvSpPr>
            <a:spLocks noChangeArrowheads="1"/>
          </p:cNvSpPr>
          <p:nvPr/>
        </p:nvSpPr>
        <p:spPr bwMode="auto">
          <a:xfrm>
            <a:off x="1508125" y="990600"/>
            <a:ext cx="3338513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latin typeface="Arial" charset="0"/>
              </a:rPr>
              <a:t>РЕГИОНАЛЬНЫЙ ЭТАП</a:t>
            </a:r>
          </a:p>
          <a:p>
            <a:pPr algn="just" eaLnBrk="1" hangingPunct="1"/>
            <a:r>
              <a:rPr lang="ru-RU" altLang="ru-RU" sz="2000" b="1">
                <a:latin typeface="Arial" charset="0"/>
              </a:rPr>
              <a:t>460</a:t>
            </a:r>
            <a:r>
              <a:rPr lang="ru-RU" altLang="ru-RU">
                <a:latin typeface="Arial" charset="0"/>
              </a:rPr>
              <a:t> участников </a:t>
            </a:r>
          </a:p>
          <a:p>
            <a:pPr algn="just" eaLnBrk="1" hangingPunct="1"/>
            <a:r>
              <a:rPr lang="ru-RU" altLang="ru-RU" sz="2000" b="1">
                <a:latin typeface="Arial" charset="0"/>
              </a:rPr>
              <a:t>144</a:t>
            </a:r>
            <a:r>
              <a:rPr lang="ru-RU" altLang="ru-RU">
                <a:latin typeface="Arial" charset="0"/>
              </a:rPr>
              <a:t> призовых места</a:t>
            </a:r>
          </a:p>
          <a:p>
            <a:pPr algn="just" eaLnBrk="1" hangingPunct="1"/>
            <a:r>
              <a:rPr lang="ru-RU" altLang="ru-RU" sz="2000" b="1">
                <a:latin typeface="Arial" charset="0"/>
              </a:rPr>
              <a:t>18</a:t>
            </a:r>
            <a:r>
              <a:rPr lang="ru-RU" altLang="ru-RU">
                <a:latin typeface="Arial" charset="0"/>
              </a:rPr>
              <a:t> обучающихся ОУ</a:t>
            </a:r>
            <a:r>
              <a:rPr lang="ru-RU" altLang="ru-RU" b="1">
                <a:latin typeface="Arial" charset="0"/>
              </a:rPr>
              <a:t> </a:t>
            </a:r>
            <a:r>
              <a:rPr lang="ru-RU" altLang="ru-RU">
                <a:latin typeface="Arial" charset="0"/>
              </a:rPr>
              <a:t>№№</a:t>
            </a:r>
            <a:r>
              <a:rPr lang="ru-RU" altLang="ru-RU" b="1">
                <a:latin typeface="Arial" charset="0"/>
              </a:rPr>
              <a:t> </a:t>
            </a:r>
            <a:r>
              <a:rPr lang="ru-RU" altLang="ru-RU" sz="2000" b="1">
                <a:latin typeface="Arial" charset="0"/>
              </a:rPr>
              <a:t>7, 12, 31, 19, 27, 30, 31, 32, 47 </a:t>
            </a:r>
            <a:r>
              <a:rPr lang="ru-RU" altLang="ru-RU">
                <a:latin typeface="Arial" charset="0"/>
              </a:rPr>
              <a:t>стали победителями и призерами регионального этапа в </a:t>
            </a:r>
            <a:r>
              <a:rPr lang="ru-RU" altLang="ru-RU" b="1">
                <a:latin typeface="Arial" charset="0"/>
              </a:rPr>
              <a:t>нескольких</a:t>
            </a:r>
            <a:r>
              <a:rPr lang="ru-RU" altLang="ru-RU">
                <a:latin typeface="Arial" charset="0"/>
              </a:rPr>
              <a:t> предметных олимпиадах</a:t>
            </a:r>
          </a:p>
        </p:txBody>
      </p:sp>
      <p:pic>
        <p:nvPicPr>
          <p:cNvPr id="12" name="Picture 2" descr="https://yarreg.ru/gallery/news/2023/01/272418/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4961" y="752737"/>
            <a:ext cx="3944970" cy="1306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12" name="Прямоугольник 13"/>
          <p:cNvSpPr>
            <a:spLocks noChangeArrowheads="1"/>
          </p:cNvSpPr>
          <p:nvPr/>
        </p:nvSpPr>
        <p:spPr bwMode="auto">
          <a:xfrm>
            <a:off x="4994275" y="2058988"/>
            <a:ext cx="39449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latin typeface="Arial" charset="0"/>
              </a:rPr>
              <a:t>ЗАКЛЮЧИТЕЛЬНЫЙ ЭТАП </a:t>
            </a:r>
          </a:p>
          <a:p>
            <a:pPr algn="just" eaLnBrk="1" hangingPunct="1"/>
            <a:r>
              <a:rPr lang="ru-RU" altLang="ru-RU" sz="2000" b="1">
                <a:latin typeface="Arial" charset="0"/>
              </a:rPr>
              <a:t>16</a:t>
            </a:r>
            <a:r>
              <a:rPr lang="ru-RU" altLang="ru-RU" sz="1600">
                <a:latin typeface="Arial" charset="0"/>
              </a:rPr>
              <a:t> обучающихся из 6 образовательных учреждений города Кургана. Обучающиеся ОУ №№ </a:t>
            </a:r>
            <a:r>
              <a:rPr lang="ru-RU" altLang="ru-RU" sz="2000" b="1">
                <a:latin typeface="Arial" charset="0"/>
              </a:rPr>
              <a:t>19, 27, 30, 31, 47 </a:t>
            </a:r>
            <a:r>
              <a:rPr lang="ru-RU" altLang="ru-RU" sz="1600">
                <a:latin typeface="Arial" charset="0"/>
              </a:rPr>
              <a:t>стали призерами по обществознанию, химии, математике (3 участника), русскому языку.</a:t>
            </a:r>
          </a:p>
          <a:p>
            <a:pPr eaLnBrk="1" hangingPunct="1"/>
            <a:endParaRPr lang="ru-RU" altLang="ru-RU" sz="1600"/>
          </a:p>
        </p:txBody>
      </p:sp>
      <p:pic>
        <p:nvPicPr>
          <p:cNvPr id="11266" name="Picture 2" descr="https://sun9-73.userapi.com/impg/ih2hMEXTd5Vwf-qsRlNB7wpJoe997fpsT7R_yQ/HVau12FdQmo.jpg?size=2560x1709&amp;quality=95&amp;sign=ff4ebf19818cc9129cdcceebf95337d2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6" t="12261" r="27456" b="28774"/>
          <a:stretch/>
        </p:blipFill>
        <p:spPr bwMode="auto">
          <a:xfrm>
            <a:off x="3551768" y="4218615"/>
            <a:ext cx="3415678" cy="2452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78.userapi.com/impg/nkWpo5LaPni-7sJdzurLluXv4bCxoP5RYhSXyg/GdgZ1TrKQ3s.jpg?size=697x877&amp;quality=95&amp;sign=6e15db82445563633cde60e827b400e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80" b="14534"/>
          <a:stretch/>
        </p:blipFill>
        <p:spPr bwMode="auto">
          <a:xfrm>
            <a:off x="1369925" y="4214544"/>
            <a:ext cx="2181844" cy="245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49.userapi.com/impg/-SNvMZuOlXO6zFb2WW-95P6kLFX6gEYUfpEDOA/sBy1lXa-IRk.jpg?size=1200x1600&amp;quality=95&amp;sign=891d454b6aff43a8971cb6edebf8c314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91" r="22593" b="23388"/>
          <a:stretch/>
        </p:blipFill>
        <p:spPr bwMode="auto">
          <a:xfrm>
            <a:off x="6948264" y="4208202"/>
            <a:ext cx="2195736" cy="2470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44463" y="5229225"/>
            <a:ext cx="16335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3500" y="809625"/>
            <a:ext cx="338296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 2023 году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15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выпускников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сдали ЕГЭ на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1285875" y="77788"/>
            <a:ext cx="7810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400" b="1">
                <a:solidFill>
                  <a:srgbClr val="006600"/>
                </a:solidFill>
                <a:latin typeface="Arial" charset="0"/>
              </a:rPr>
              <a:t>РЕЗУЛЬТАТЫ ЕГЭ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59338" y="809625"/>
            <a:ext cx="4044950" cy="1416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132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выпускника 11 классов получили аттестаты с отличием и  медаль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«За особые успехи в учении»</a:t>
            </a:r>
          </a:p>
        </p:txBody>
      </p:sp>
      <p:pic>
        <p:nvPicPr>
          <p:cNvPr id="9" name="Picture 2" descr="https://sun9-64.userapi.com/impg/TkfVovRihnqWywUZ3cXoQldNyU-f47Wn7Eir_w/JR-PCPWNzUQ.jpg?size=1500x1000&amp;quality=95&amp;sign=0824c745b78b453f01cc1dcb53c10a8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4" t="15404" r="13372" b="28809"/>
          <a:stretch/>
        </p:blipFill>
        <p:spPr bwMode="auto">
          <a:xfrm>
            <a:off x="1333901" y="3257056"/>
            <a:ext cx="7714223" cy="3600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93950" y="2225675"/>
          <a:ext cx="6096000" cy="1011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64028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 12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ОУ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</a:tr>
              <a:tr h="37095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4" marB="45734"/>
                </a:tc>
              </a:tr>
            </a:tbl>
          </a:graphicData>
        </a:graphic>
      </p:graphicFrame>
      <p:pic>
        <p:nvPicPr>
          <p:cNvPr id="27686" name="Picture 2" descr="http://mon.alania.gov.ru/sites/mon/files/styles/news_extralarge/public/media/news/photos/2020-07/c87485cf083c09f443b363d986398f80.png?itok=1TSsZXt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883521">
            <a:off x="1225550" y="1492250"/>
            <a:ext cx="30257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68263" y="5013325"/>
            <a:ext cx="1533526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1241425" y="77788"/>
            <a:ext cx="78851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РАЗВИТИЕ СУВЕРЕННОЙ СИСТЕМЫ ОБРАЗОВАНИЯ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63675" y="923925"/>
            <a:ext cx="7500938" cy="5754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закон 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29.12.2012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№ 273-ФЗ 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Об образовании в Российской Федерации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 (изменения от 24.09.2022, 24.07.2023,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04.08.2023)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Указ Президента РФ от 17.05.2023 № 358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б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утверждении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Стратегии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комплексной безопасности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детей в Российской Федерации на период до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2030 года»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Федеральный закон от 27.07.2006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№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149-ФЗ 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Об информации, информационных технологиях и о защите информации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 (изменения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29.12.2022)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Распоряжение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Правительства Российской Федерации 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31.03.2022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года № 678-р 15.05.2023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Концепция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развития дополнительного образования детей до 2030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года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(изменения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15.05.2023 )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Распоряжение Правительства РФ от 24.06.2023 № 1667-р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Комплекс мер по профилактике негативных социальных явлений в детской и молодежной среде на 2023-2025 годы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Приказ Министерства просвещения Российской Федерации от 21.07.2023 №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556 -изменения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Федеральный перечень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учебников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Приказ Министерства просвещения Российской Федерации 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24.03.2023 №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196 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Порядок проведения аттестации педагогических работников организаций, осуществляющих образовательную деятельность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Приказ Минтруда России от 30.01.2023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№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53н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Профессиональный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стандарт «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Специалист в области воспитания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07950" y="5108575"/>
            <a:ext cx="16160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1333500" y="204788"/>
            <a:ext cx="78089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solidFill>
                  <a:srgbClr val="006600"/>
                </a:solidFill>
                <a:latin typeface="Arial" charset="0"/>
              </a:rPr>
              <a:t>РЕСУРСЫ ЕДИНОГО ВОСПИТАТЕЛЬНОГО ПРОСТРАНСТВА</a:t>
            </a: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6" cstate="print"/>
          <a:srcRect l="1363" t="43918" r="46272" b="39868"/>
          <a:stretch>
            <a:fillRect/>
          </a:stretch>
        </p:blipFill>
        <p:spPr bwMode="auto">
          <a:xfrm>
            <a:off x="1295400" y="1158875"/>
            <a:ext cx="7888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3" name="TextBox 4"/>
          <p:cNvSpPr txBox="1">
            <a:spLocks noChangeArrowheads="1"/>
          </p:cNvSpPr>
          <p:nvPr/>
        </p:nvSpPr>
        <p:spPr bwMode="auto">
          <a:xfrm>
            <a:off x="5638800" y="1292225"/>
            <a:ext cx="307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b="1">
                <a:solidFill>
                  <a:srgbClr val="FFFF00"/>
                </a:solidFill>
                <a:latin typeface="Arial" charset="0"/>
              </a:rPr>
              <a:t>более </a:t>
            </a:r>
            <a:r>
              <a:rPr lang="ru-RU" altLang="ru-RU" sz="2800" b="1">
                <a:solidFill>
                  <a:srgbClr val="FFFF00"/>
                </a:solidFill>
                <a:latin typeface="Arial" charset="0"/>
              </a:rPr>
              <a:t>150</a:t>
            </a:r>
            <a:r>
              <a:rPr lang="ru-RU" altLang="ru-RU" b="1">
                <a:solidFill>
                  <a:srgbClr val="FFFF00"/>
                </a:solidFill>
                <a:latin typeface="Arial" charset="0"/>
              </a:rPr>
              <a:t> кандидатов </a:t>
            </a:r>
            <a:endParaRPr lang="ru-RU" altLang="ru-RU" b="1">
              <a:solidFill>
                <a:srgbClr val="FFFF00"/>
              </a:solidFill>
            </a:endParaRPr>
          </a:p>
        </p:txBody>
      </p: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7" cstate="print"/>
          <a:srcRect l="9526"/>
          <a:stretch>
            <a:fillRect/>
          </a:stretch>
        </p:blipFill>
        <p:spPr bwMode="auto">
          <a:xfrm>
            <a:off x="1379538" y="4592638"/>
            <a:ext cx="77279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8" cstate="print"/>
          <a:srcRect l="26015" t="17351" r="44142" b="17119"/>
          <a:stretch>
            <a:fillRect/>
          </a:stretch>
        </p:blipFill>
        <p:spPr bwMode="auto">
          <a:xfrm>
            <a:off x="7956550" y="4797425"/>
            <a:ext cx="91122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https://sun9-50.userapi.com/impg/iM-93gvH8VOLB-61FAB75e4aiWym9Yme2XOmvA/pHNwbTU8-hw.jpg?size=1920x886&amp;quality=95&amp;sign=e17042744a57c0c6e5327403843a6559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1" t="17153" r="22364"/>
          <a:stretch/>
        </p:blipFill>
        <p:spPr bwMode="auto">
          <a:xfrm>
            <a:off x="5436096" y="2375819"/>
            <a:ext cx="3670715" cy="2267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8" descr="https://avatars.mds.yandex.net/i?id=c66e4cca09b2f827ad99a0ab44788f02_l-9264009-images-thumbs&amp;n=1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1538" y="3984625"/>
            <a:ext cx="1122362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33500" y="2352675"/>
            <a:ext cx="4391025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СОВЕТНИКИ ПО ВОСПИТАНИЮ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rgbClr val="00206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ЦЕНТРЫ ДЕТСКИХ ИНИЦИАТИВ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ПЕРВИЧНЫЕ ОТДЕЛЕНИЯ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РДДМ «ДВИЖЕНИЕ ПЕРВЫХ»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(19 ОУ)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anose="020B0604020202020204" pitchFamily="34" charset="0"/>
              </a:rPr>
              <a:t>«ОРЛЯТА РОССИИ»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12713" y="5153025"/>
            <a:ext cx="158908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1347788" y="260350"/>
            <a:ext cx="7810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006600"/>
                </a:solidFill>
                <a:latin typeface="Arial" charset="0"/>
              </a:rPr>
              <a:t>ШКОЛЬНЫЕ МУЗЕИ</a:t>
            </a:r>
          </a:p>
        </p:txBody>
      </p:sp>
      <p:pic>
        <p:nvPicPr>
          <p:cNvPr id="3074" name="Picture 2" descr="https://sun9-16.userapi.com/impg/r2rcCdKszQ9uFz9hGBsXX1L9DQQ6kn_uX0YhHQ/1N42giyxDUM.jpg?size=800x533&amp;quality=95&amp;sign=37a18706cc9b602369a1dac7e127f6a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49" r="2460" b="8399"/>
          <a:stretch/>
        </p:blipFill>
        <p:spPr bwMode="auto">
          <a:xfrm>
            <a:off x="1393968" y="906979"/>
            <a:ext cx="3873064" cy="259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8.userapi.com/impg/eBiHFt1CRYFeie1g3ICUeX9fnQjjR5IVX3TF4w/EWzG_obLEG4.jpg?size=1600x1066&amp;quality=95&amp;sign=5846a4d87514307d27da1080cee1803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4720" y="906978"/>
            <a:ext cx="3796575" cy="252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1"/>
          <p:cNvPicPr>
            <a:picLocks noChangeAspect="1" noChangeArrowheads="1"/>
          </p:cNvPicPr>
          <p:nvPr/>
        </p:nvPicPr>
        <p:blipFill>
          <a:blip r:embed="rId8" cstate="print"/>
          <a:srcRect t="11874"/>
          <a:stretch>
            <a:fillRect/>
          </a:stretch>
        </p:blipFill>
        <p:spPr bwMode="auto">
          <a:xfrm>
            <a:off x="1358900" y="3833813"/>
            <a:ext cx="4421188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51500" y="5162550"/>
            <a:ext cx="3492500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Городской конкурс «Школьный музей в образовательной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среде» -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26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работ.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6375" y="3370263"/>
            <a:ext cx="75596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43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школьных музеев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51500" y="3894138"/>
            <a:ext cx="3492500" cy="1260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36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экспозиций,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посвященных участникам СВО.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90500" y="5229225"/>
            <a:ext cx="157956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3"/>
          <p:cNvSpPr txBox="1">
            <a:spLocks noChangeArrowheads="1"/>
          </p:cNvSpPr>
          <p:nvPr/>
        </p:nvSpPr>
        <p:spPr bwMode="auto">
          <a:xfrm>
            <a:off x="1389063" y="163513"/>
            <a:ext cx="7620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006600"/>
                </a:solidFill>
                <a:latin typeface="Arial" charset="0"/>
              </a:rPr>
              <a:t>МЕМОРИАЛЬНЫЕ ДОСКИ</a:t>
            </a:r>
          </a:p>
        </p:txBody>
      </p:sp>
      <p:pic>
        <p:nvPicPr>
          <p:cNvPr id="4100" name="Picture 4" descr="https://sun9-75.userapi.com/impg/LAZt8PjIdiwFz_pPFAn5d6In0in5K2Kg2tlxSA/as8kW6TgycE.jpg?size=1500x1000&amp;quality=96&amp;sign=5bc5599a7284bf628c7c9c0d82ee692d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055" r="21336" b="4905"/>
          <a:stretch/>
        </p:blipFill>
        <p:spPr bwMode="auto">
          <a:xfrm>
            <a:off x="5529934" y="725662"/>
            <a:ext cx="3478520" cy="5898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9538" y="809625"/>
            <a:ext cx="4232275" cy="2278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7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памятных табличек определены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 размещению на фасадах общеобразовательных учреждений, где обучались бойцы СВО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(ОУ №№ 9, 23, 27, 30, 46, 47, 53).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102" name="Picture 6" descr="https://sun9-68.userapi.com/impg/_pNyb9srZ0rnq1Ar04xNFZaUo2041PMl80u_QA/f7gQ98EYgyk.jpg?size=1165x827&amp;quality=95&amp;sign=17e521720515a7dbc95aed350036406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4" r="7214"/>
          <a:stretch/>
        </p:blipFill>
        <p:spPr bwMode="auto">
          <a:xfrm>
            <a:off x="1412814" y="3223140"/>
            <a:ext cx="4052994" cy="3400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17475" y="5229225"/>
            <a:ext cx="1598613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1330325" y="93663"/>
            <a:ext cx="78105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СОТРУДНИЧЕСТВО С СОВЕТОМ ВЕТЕРАНОВ</a:t>
            </a:r>
          </a:p>
        </p:txBody>
      </p:sp>
      <p:pic>
        <p:nvPicPr>
          <p:cNvPr id="5124" name="Picture 4" descr="https://sun9-16.userapi.com/impg/aAwxoQCiy_PjjG0dqJh93u3voUW2JCmfL5Hgng/s0G3z8SYz6c.jpg?size=634x423&amp;quality=96&amp;sign=6b72d172abc96df1e9fe1845a4653d6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79" t="4462" r="279" b="-453"/>
          <a:stretch/>
        </p:blipFill>
        <p:spPr bwMode="auto">
          <a:xfrm>
            <a:off x="4905387" y="1308266"/>
            <a:ext cx="4075061" cy="2609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.userapi.com/impg/VN0id6TwOsqXkfGcn7KL20dpGLfMW-0VKNY63g/brA3aCg-Z40.jpg?size=1600x1200&amp;quality=95&amp;sign=e56de23fe8601abaa197cdcab4c06375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002" t="27099" r="14369" b="18676"/>
          <a:stretch/>
        </p:blipFill>
        <p:spPr bwMode="auto">
          <a:xfrm>
            <a:off x="1360161" y="3895255"/>
            <a:ext cx="3842517" cy="2913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3500" y="1169988"/>
            <a:ext cx="3527425" cy="274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Профориентационная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акция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«Есть такая профессия Родину защищать»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800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участников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Киносеансы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«Время и мы»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Презентация исторического календаря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«Курган в 43-м»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4938" y="4075113"/>
            <a:ext cx="38354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Конкурс на лучшую научно-исследовательскую работу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«Этапы фронтовых дорог - год 1943»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Акция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«Герои -  наши современники, Герои в памяти народа»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79388" y="5286375"/>
            <a:ext cx="168751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3"/>
          <p:cNvSpPr txBox="1">
            <a:spLocks noChangeArrowheads="1"/>
          </p:cNvSpPr>
          <p:nvPr/>
        </p:nvSpPr>
        <p:spPr bwMode="auto">
          <a:xfrm>
            <a:off x="1773238" y="230188"/>
            <a:ext cx="68405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ГОРОДСКОЙ ФЕСТИВАЛЬ «ПОЮЩИЙ ГОРОД»</a:t>
            </a:r>
          </a:p>
        </p:txBody>
      </p:sp>
      <p:pic>
        <p:nvPicPr>
          <p:cNvPr id="7172" name="Picture 4" descr="https://sun9-45.userapi.com/impg/Z8ll2iqDYp-U-oynraW5GRsAbwPGsqQ0rBj-BA/AJh15UEaKqY.jpg?size=1599x899&amp;quality=95&amp;sign=d027359a720ec352b7c411189b86ba71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2665" y="1356274"/>
            <a:ext cx="5379213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13.userapi.com/impg/nVnG6CoEMCUN4r_2sjySs86iaweXGjOqbDlgWw/vXDQomhp6rI.jpg?size=1599x899&amp;quality=95&amp;sign=3222c98f5f2d250d651728d972c0df85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4" t="11083" r="13687" b="4914"/>
          <a:stretch/>
        </p:blipFill>
        <p:spPr bwMode="auto">
          <a:xfrm>
            <a:off x="1507978" y="4412265"/>
            <a:ext cx="3685532" cy="2213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74.userapi.com/impg/7oO7gWrLLaQ39w_Fmh_9_4ciF3DsNOJ9xIFntQ/SLb1mhF-jIY.jpg?size=1599x899&amp;quality=95&amp;sign=71044c623b95c5ead20969f7db411a0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8193" y="4393704"/>
            <a:ext cx="39703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97700" y="1674813"/>
            <a:ext cx="1895475" cy="20621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18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поющих классов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44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певческих коллектива из детских садов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78438"/>
            <a:ext cx="16160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6" cstate="print"/>
          <a:srcRect l="42384" t="30363" r="31747" b="38104"/>
          <a:stretch>
            <a:fillRect/>
          </a:stretch>
        </p:blipFill>
        <p:spPr bwMode="auto">
          <a:xfrm>
            <a:off x="4760913" y="1052513"/>
            <a:ext cx="4337050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 descr="https://sun9-77.userapi.com/impg/BgUE9DGkKUtW7tnYxY6552OnIrJyIT920mlJJQ/-TJB_pX1DqI.jpg?size=1600x1200&amp;quality=95&amp;sign=d23894e0a0edd4abd9c92d8e4e56da0c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37" b="20942"/>
          <a:stretch/>
        </p:blipFill>
        <p:spPr bwMode="auto">
          <a:xfrm>
            <a:off x="4283968" y="4357049"/>
            <a:ext cx="4814198" cy="245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12.userapi.com/impg/ef4gWo-BJFFD6rvKuri6gdFoEo0p_dN9BYmyyA/t8leYr6H0pA.jpg?size=1280x1920&amp;quality=95&amp;sign=f4f35327a49c29cb10364a21a357a67c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30"/>
          <a:stretch/>
        </p:blipFill>
        <p:spPr bwMode="auto">
          <a:xfrm>
            <a:off x="1505918" y="3429000"/>
            <a:ext cx="2778050" cy="3372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TextBox 4"/>
          <p:cNvSpPr txBox="1">
            <a:spLocks noChangeArrowheads="1"/>
          </p:cNvSpPr>
          <p:nvPr/>
        </p:nvSpPr>
        <p:spPr bwMode="auto">
          <a:xfrm>
            <a:off x="1187450" y="80963"/>
            <a:ext cx="7910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C00000"/>
                </a:solidFill>
                <a:latin typeface="Arial" charset="0"/>
              </a:rPr>
              <a:t>МЫ ПОМНИМ! МЫ ГОРДИМСЯ!</a:t>
            </a:r>
          </a:p>
          <a:p>
            <a:pPr eaLnBrk="1" hangingPunct="1"/>
            <a:endParaRPr lang="ru-RU" altLang="ru-RU" sz="3600"/>
          </a:p>
        </p:txBody>
      </p:sp>
      <p:sp>
        <p:nvSpPr>
          <p:cNvPr id="39945" name="TextBox 5"/>
          <p:cNvSpPr txBox="1">
            <a:spLocks noChangeArrowheads="1"/>
          </p:cNvSpPr>
          <p:nvPr/>
        </p:nvSpPr>
        <p:spPr bwMode="auto">
          <a:xfrm>
            <a:off x="1333500" y="773113"/>
            <a:ext cx="3427413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Arial" charset="0"/>
              </a:rPr>
              <a:t>Победители городского конкурса чтецов - воспитанники </a:t>
            </a:r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ДОУ №№ 2, 10, 76, 106, 115,126, 135, 142.  </a:t>
            </a:r>
          </a:p>
          <a:p>
            <a:pPr algn="ctr" eaLnBrk="1" hangingPunct="1"/>
            <a:r>
              <a:rPr lang="ru-RU" altLang="ru-RU">
                <a:solidFill>
                  <a:srgbClr val="002060"/>
                </a:solidFill>
                <a:latin typeface="Arial" charset="0"/>
              </a:rPr>
              <a:t>9 призеров - </a:t>
            </a:r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ДОУ №№ 5, 39, 45, 100, 111, 115, 121, 132, Прогимназия № 63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. Лауреаты - воспитанники </a:t>
            </a:r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ДОУ №№ 7, 39, 138, 142, 169. </a:t>
            </a:r>
          </a:p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87325" y="5260975"/>
            <a:ext cx="16335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1347788" y="260350"/>
            <a:ext cx="78105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ПОДГОТОВКА К ЗАЩИТЕ РОДИНЫ</a:t>
            </a:r>
          </a:p>
        </p:txBody>
      </p:sp>
      <p:pic>
        <p:nvPicPr>
          <p:cNvPr id="6146" name="Picture 2" descr="https://sun9-54.userapi.com/impg/RYPZveCwSkNIzXTuhusqOAveM0VNAMNLXLGALw/ygc5p8Br4as.jpg?size=1500x1000&amp;quality=95&amp;sign=56197d3a94580a540a15976ead1ed3b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7929" y="3889943"/>
            <a:ext cx="3933352" cy="2812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9538" y="919163"/>
            <a:ext cx="3552825" cy="3446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КУРС НВП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 32-х школах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ДЕНЬ ПРИЗЫВНИКА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КЦ «Современник» 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400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юношей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СОРЕВНОВАНИЯ ПО ПУЛЕВОЙ СТРЕЛЬБЕ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ДОСААФ –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27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команд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УЧЕБНОЕ СБОРЫ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ЗОЛ «Чумляк» -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465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человек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08600" y="4121150"/>
            <a:ext cx="3835400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ОХВАТ  (80-100%) –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ОУ №№23, 45, 43, 75, 49, 50 </a:t>
            </a:r>
          </a:p>
        </p:txBody>
      </p:sp>
      <p:pic>
        <p:nvPicPr>
          <p:cNvPr id="14" name="Picture 6" descr="https://biatlonvgto.ru/simai.data/image/logo/%D0%B7%D0%B0%D1%81%D1%82%D0%B0%D0%B2%D0%BA%D0%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95111"/>
            <a:ext cx="1923452" cy="1363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4" descr="http://ou4.omsk.obr55.ru/files/2023/03/%D0%A1%D0%90%D0%9C%D0%91%D0%9E-%D0%BA%D0%B0%D1%80%D1%82%D0%B8%D0%BD%D0%BA%D0%B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2900" y="5027613"/>
            <a:ext cx="150018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363" y="919163"/>
            <a:ext cx="415607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3019425" y="160338"/>
            <a:ext cx="4954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>
                <a:solidFill>
                  <a:srgbClr val="006600"/>
                </a:solidFill>
                <a:latin typeface="Arial" charset="0"/>
              </a:rPr>
              <a:t>ЮНАРМИЯ</a:t>
            </a:r>
          </a:p>
        </p:txBody>
      </p:sp>
      <p:pic>
        <p:nvPicPr>
          <p:cNvPr id="9218" name="Picture 2" descr="https://sun9-64.userapi.com/impg/ussZcW2Wu4fwkN4i-XdJmv5JtjzvgJ69TsekzA/CGmHbKsTMB4.jpg?size=1274x849&amp;quality=95&amp;sign=6b94e66cb8c752c40702e75ebe0def7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4"/>
          <a:stretch/>
        </p:blipFill>
        <p:spPr bwMode="auto">
          <a:xfrm>
            <a:off x="1357312" y="939534"/>
            <a:ext cx="5159915" cy="2865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34.userapi.com/impg/7t2HzyoPhKtDS0q57B5Mmbr74P-wh7x6aeZFhw/l6IWzEq7_1o.jpg?size=2560x1707&amp;quality=95&amp;sign=0df4cfd5a0c3b4023fff4f9d703e9e0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30"/>
          <a:stretch/>
        </p:blipFill>
        <p:spPr bwMode="auto">
          <a:xfrm>
            <a:off x="4754653" y="4025887"/>
            <a:ext cx="4435220" cy="2666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AutoShape 8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4040" name="AutoShape 10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4041" name="AutoShape 12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4042" name="AutoShape 14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4043" name="AutoShape 17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4044" name="Picture 18"/>
          <p:cNvPicPr>
            <a:picLocks noChangeAspect="1" noChangeArrowheads="1"/>
          </p:cNvPicPr>
          <p:nvPr/>
        </p:nvPicPr>
        <p:blipFill>
          <a:blip r:embed="rId7" cstate="print"/>
          <a:srcRect l="10602" t="15688" r="28676" b="12791"/>
          <a:stretch>
            <a:fillRect/>
          </a:stretch>
        </p:blipFill>
        <p:spPr bwMode="auto">
          <a:xfrm>
            <a:off x="1460500" y="46038"/>
            <a:ext cx="231933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6335713" y="1541463"/>
            <a:ext cx="2835275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ЮНАРМЕЙСКИЕ ОТРЯДЫ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- ОУ №№ 5, 23, 40, 42, 75, КДМ,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Центр «МОСТОВИК»</a:t>
            </a:r>
          </a:p>
        </p:txBody>
      </p:sp>
      <p:pic>
        <p:nvPicPr>
          <p:cNvPr id="44046" name="Picture 3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57313" y="3941763"/>
            <a:ext cx="3397250" cy="2632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Лыжная эстафета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Шахматный турнир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Турнир по многоборью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Игра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«Мы в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Юнармии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Квест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«Служить России»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Акция «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КарьерА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1"/>
          <p:cNvSpPr txBox="1">
            <a:spLocks noChangeArrowheads="1"/>
          </p:cNvSpPr>
          <p:nvPr/>
        </p:nvSpPr>
        <p:spPr bwMode="auto">
          <a:xfrm>
            <a:off x="3635375" y="160338"/>
            <a:ext cx="533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5400" b="1">
                <a:solidFill>
                  <a:srgbClr val="006600"/>
                </a:solidFill>
                <a:latin typeface="Arial" charset="0"/>
              </a:rPr>
              <a:t>ДОБРО.ЦЕНТР</a:t>
            </a:r>
          </a:p>
        </p:txBody>
      </p:sp>
      <p:sp>
        <p:nvSpPr>
          <p:cNvPr id="46085" name="AutoShape 8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6086" name="AutoShape 10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6087" name="AutoShape 12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6088" name="AutoShape 14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6089" name="Picture 15"/>
          <p:cNvPicPr>
            <a:picLocks noChangeAspect="1" noChangeArrowheads="1"/>
          </p:cNvPicPr>
          <p:nvPr/>
        </p:nvPicPr>
        <p:blipFill>
          <a:blip r:embed="rId5" cstate="print"/>
          <a:srcRect l="15230" t="16978" r="31816" b="14934"/>
          <a:stretch>
            <a:fillRect/>
          </a:stretch>
        </p:blipFill>
        <p:spPr bwMode="auto">
          <a:xfrm>
            <a:off x="1508125" y="77788"/>
            <a:ext cx="212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0" name="AutoShape 17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1266" name="Picture 2" descr="https://sun9-55.userapi.com/impg/4bvBXn1MQrv0Szd8GXlx4F5rS-1D7RzUqz8gkQ/0cpwwf19ozA.jpg?size=1280x960&amp;quality=95&amp;sign=bb0afd597902df9e5404699a423cf66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7046" y="3990836"/>
            <a:ext cx="3712093" cy="2784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7.userapi.com/impg/RAiwPLxj7XrkJJWVhfGIUZ9ew_XbgAYHU0hs9A/yM2ZZOehxmw.jpg?size=2560x1920&amp;quality=95&amp;sign=e5fdb6ce1772644bd6b2d9ee1c60a4b5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47061"/>
            <a:ext cx="3663085" cy="2747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storage.yandexcloud.net/dobro-static/prod/imported/pictures/b87b6130fac34160ba82ed2cb9f6fb0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75098"/>
            <a:ext cx="2652873" cy="265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94" name="Picture 3"/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95" name="TextBox 3"/>
          <p:cNvSpPr txBox="1">
            <a:spLocks noChangeArrowheads="1"/>
          </p:cNvSpPr>
          <p:nvPr/>
        </p:nvSpPr>
        <p:spPr bwMode="auto">
          <a:xfrm>
            <a:off x="1619250" y="1335088"/>
            <a:ext cx="46831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ru-RU" altLang="ru-RU" sz="3200" b="1">
                <a:solidFill>
                  <a:srgbClr val="002060"/>
                </a:solidFill>
                <a:latin typeface="Arial" charset="0"/>
              </a:rPr>
              <a:t>76</a:t>
            </a:r>
            <a:r>
              <a:rPr lang="ru-RU" altLang="ru-RU" sz="2000">
                <a:solidFill>
                  <a:srgbClr val="002060"/>
                </a:solidFill>
                <a:latin typeface="Arial" charset="0"/>
              </a:rPr>
              <a:t> - Добровольческих объединений</a:t>
            </a:r>
          </a:p>
          <a:p>
            <a:pPr eaLnBrk="1" hangingPunct="1">
              <a:spcAft>
                <a:spcPts val="600"/>
              </a:spcAft>
            </a:pPr>
            <a:r>
              <a:rPr lang="ru-RU" altLang="ru-RU" sz="2000">
                <a:solidFill>
                  <a:srgbClr val="002060"/>
                </a:solidFill>
                <a:latin typeface="Arial" charset="0"/>
              </a:rPr>
              <a:t>ШКОЛА ВОЛОНТЕРОВ «Добро +» -  вовлечено </a:t>
            </a:r>
            <a:r>
              <a:rPr lang="ru-RU" altLang="ru-RU" sz="2800" b="1">
                <a:solidFill>
                  <a:srgbClr val="002060"/>
                </a:solidFill>
                <a:latin typeface="Arial" charset="0"/>
              </a:rPr>
              <a:t>17 000 </a:t>
            </a:r>
            <a:r>
              <a:rPr lang="ru-RU" altLang="ru-RU" sz="2000">
                <a:solidFill>
                  <a:srgbClr val="002060"/>
                </a:solidFill>
                <a:latin typeface="Arial" charset="0"/>
              </a:rPr>
              <a:t>человек</a:t>
            </a:r>
            <a:endParaRPr lang="ru-RU" altLang="ru-RU" sz="2000" b="1">
              <a:solidFill>
                <a:srgbClr val="002060"/>
              </a:solidFill>
              <a:latin typeface="Arial" charset="0"/>
            </a:endParaRPr>
          </a:p>
          <a:p>
            <a:pPr algn="ctr" eaLnBrk="1" hangingPunct="1"/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АКЦИИ</a:t>
            </a:r>
          </a:p>
          <a:p>
            <a:pPr algn="ctr" eaLnBrk="1" hangingPunct="1"/>
            <a:r>
              <a:rPr lang="ru-RU" altLang="ru-RU" sz="2000">
                <a:solidFill>
                  <a:srgbClr val="002060"/>
                </a:solidFill>
                <a:latin typeface="Arial" charset="0"/>
              </a:rPr>
              <a:t> «Георгиевская ленточка»,</a:t>
            </a:r>
          </a:p>
          <a:p>
            <a:pPr algn="ctr" eaLnBrk="1" hangingPunct="1"/>
            <a:r>
              <a:rPr lang="ru-RU" altLang="ru-RU" sz="2000">
                <a:solidFill>
                  <a:srgbClr val="002060"/>
                </a:solidFill>
                <a:latin typeface="Arial" charset="0"/>
              </a:rPr>
              <a:t> «Письма Победы», </a:t>
            </a:r>
          </a:p>
          <a:p>
            <a:pPr algn="ctr" eaLnBrk="1" hangingPunct="1"/>
            <a:r>
              <a:rPr lang="ru-RU" altLang="ru-RU" sz="2000">
                <a:solidFill>
                  <a:srgbClr val="002060"/>
                </a:solidFill>
                <a:latin typeface="Arial" charset="0"/>
              </a:rPr>
              <a:t> «Свеча памяти»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vatars.mds.yandex.net/i?id=55d353fcc26e0625d318558a02ff6dd76f7f3fc0-10527650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8117" y="78089"/>
            <a:ext cx="7738878" cy="360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1460500" y="198438"/>
            <a:ext cx="74326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УГРОЗЫ БЕЗОПАСНОСТИ ДЕТЕЙ</a:t>
            </a:r>
          </a:p>
        </p:txBody>
      </p:sp>
      <p:sp>
        <p:nvSpPr>
          <p:cNvPr id="48134" name="AutoShape 8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8135" name="AutoShape 10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8136" name="AutoShape 12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8137" name="AutoShape 14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8138" name="AutoShape 17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4" name="TextBox 3"/>
          <p:cNvSpPr txBox="1"/>
          <p:nvPr/>
        </p:nvSpPr>
        <p:spPr>
          <a:xfrm>
            <a:off x="1525588" y="3668713"/>
            <a:ext cx="7478712" cy="352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снижение уровня благополучия детей и семей;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высокий уровень травматизма среди детей;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вовлечение несовершеннолетних в преступную деятельность, совершение преступлений в отношении детей;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распространение информации, представляющей опасность для детей; 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изменение представлений о традиционных духовно-нравственных.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48140" name="TextBox 10"/>
          <p:cNvSpPr txBox="1">
            <a:spLocks noChangeArrowheads="1"/>
          </p:cNvSpPr>
          <p:nvPr/>
        </p:nvSpPr>
        <p:spPr bwMode="auto">
          <a:xfrm>
            <a:off x="1406525" y="746125"/>
            <a:ext cx="7942263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1/5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altLang="ru-RU" b="1">
                <a:latin typeface="Arial" charset="0"/>
              </a:rPr>
              <a:t>часть семей обучающихся - неполные (21%) , </a:t>
            </a:r>
          </a:p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1/5 </a:t>
            </a:r>
            <a:r>
              <a:rPr lang="ru-RU" altLang="ru-RU" b="1">
                <a:latin typeface="Arial" charset="0"/>
              </a:rPr>
              <a:t>часть детей находится в трудной жизненной ситуации; </a:t>
            </a:r>
          </a:p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883</a:t>
            </a:r>
            <a:r>
              <a:rPr lang="ru-RU" altLang="ru-RU" sz="2400" b="1">
                <a:latin typeface="Arial" charset="0"/>
              </a:rPr>
              <a:t> </a:t>
            </a:r>
            <a:r>
              <a:rPr lang="ru-RU" altLang="ru-RU" b="1">
                <a:latin typeface="Arial" charset="0"/>
              </a:rPr>
              <a:t>семьи, где не работают </a:t>
            </a:r>
          </a:p>
          <a:p>
            <a:pPr eaLnBrk="1" hangingPunct="1"/>
            <a:r>
              <a:rPr lang="ru-RU" altLang="ru-RU" b="1">
                <a:latin typeface="Arial" charset="0"/>
              </a:rPr>
              <a:t>оба родителя, </a:t>
            </a:r>
          </a:p>
          <a:p>
            <a:pPr eaLnBrk="1" hangingPunct="1"/>
            <a:r>
              <a:rPr lang="ru-RU" altLang="ru-RU" sz="2400" b="1">
                <a:solidFill>
                  <a:srgbClr val="C00000"/>
                </a:solidFill>
                <a:latin typeface="Arial" charset="0"/>
              </a:rPr>
              <a:t>778</a:t>
            </a:r>
            <a:r>
              <a:rPr lang="ru-RU" altLang="ru-RU" b="1"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altLang="ru-RU" b="1">
                <a:latin typeface="Arial" charset="0"/>
              </a:rPr>
              <a:t>обучающийся, </a:t>
            </a:r>
          </a:p>
          <a:p>
            <a:pPr eaLnBrk="1" hangingPunct="1"/>
            <a:r>
              <a:rPr lang="ru-RU" altLang="ru-RU" b="1">
                <a:latin typeface="Arial" charset="0"/>
              </a:rPr>
              <a:t>совершивших </a:t>
            </a:r>
          </a:p>
          <a:p>
            <a:pPr eaLnBrk="1" hangingPunct="1"/>
            <a:r>
              <a:rPr lang="ru-RU" altLang="ru-RU" b="1">
                <a:latin typeface="Arial" charset="0"/>
              </a:rPr>
              <a:t>правонарушения.</a:t>
            </a:r>
          </a:p>
        </p:txBody>
      </p:sp>
      <p:pic>
        <p:nvPicPr>
          <p:cNvPr id="48141" name="Picture 3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11125" y="5013325"/>
            <a:ext cx="1503363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1249363" y="260350"/>
            <a:ext cx="78835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РАЗВИТИЕ СУВЕРЕННОЙ СИСТЕМЫ ОБРАЗОВАНИЯ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9075" y="1379538"/>
            <a:ext cx="7404100" cy="5970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Приказы Министерства просвещения Российской Федерации :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25.11.2022 № 1028 «Об утверждении федеральной 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дошкольного образования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18 мая 2023 года № 372 «Об утверждении федеральной 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начального общего образования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18 мая 2023 года № 370 «Об утверждении федеральной 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основного общего образования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18 мая 2023 года № 371 «Об утверждении федеральной 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среднего общего образования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24.11.2022 № 1022 «Об утверждении федеральной адаптированной образовательной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программы дошкольного образования для обучающихся с ограниченными возможностями здоровья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24.11.2022 № 1023 «Об утверждении федеральной адаптированной 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начального общего образования для обучающихся с ограниченными возможностями здоровья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24.11.2022 № 1025 «Об утверждении федеральной адаптированной 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основного общего образования для обучающихся с ограниченными возможностями здоровья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24.11.2022 № 1026 «Об утверждении федеральной адаптированной основной общеобразовательной программы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обучающихся с умственной отсталостью (интеллектуальными нарушениями)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"/>
          <p:cNvSpPr txBox="1">
            <a:spLocks noChangeArrowheads="1"/>
          </p:cNvSpPr>
          <p:nvPr/>
        </p:nvSpPr>
        <p:spPr bwMode="auto">
          <a:xfrm>
            <a:off x="1333500" y="198438"/>
            <a:ext cx="76311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000" b="1">
                <a:solidFill>
                  <a:srgbClr val="006600"/>
                </a:solidFill>
                <a:latin typeface="Arial" charset="0"/>
              </a:rPr>
              <a:t>ПРОФИЛАКТИЧЕСКИЕ МЕРОПРИЯТИЯ</a:t>
            </a:r>
          </a:p>
        </p:txBody>
      </p:sp>
      <p:sp>
        <p:nvSpPr>
          <p:cNvPr id="50181" name="AutoShape 8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0182" name="AutoShape 10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0183" name="AutoShape 12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0184" name="AutoShape 14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0185" name="AutoShape 17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290" name="Picture 2" descr="https://sun9-17.userapi.com/impg/b6WLwBGJi_TlQsxjvNWKseiJBzMZtrm_MeJvPA/nDAmqm6G_1k.jpg?size=2560x1920&amp;quality=96&amp;sign=03a74f137542e079083e4e874f7d6080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9194" y="840851"/>
            <a:ext cx="3910586" cy="2932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13.userapi.com/impg/ukIt2j_SEupA69hd1djwtLOokpLBAJ5Qn2-Xug/MuHSXlpwrok.jpg?size=958x718&amp;quality=95&amp;sign=5f2bae78ff211aab8147224a6597e86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992" y="4007801"/>
            <a:ext cx="3845202" cy="288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44.userapi.com/impg/Mni7wjf6LZQB7fDYZQ9QXt8QrW26QTEagM-ZUw/rYrfzPNAluI.jpg?size=1280x958&amp;quality=96&amp;sign=ed3d6984064e75e34920de48afc1cd1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3414" y="3973157"/>
            <a:ext cx="3910586" cy="292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79538" y="1012825"/>
            <a:ext cx="4056062" cy="2768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«Безопасное лето 2023»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«Правонарушитель»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«Единый день профилактики»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«Дети России»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«Сообщи, где торгуют смертью»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«Собери ребенка в школу»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«Марафон добра»</a:t>
            </a:r>
          </a:p>
        </p:txBody>
      </p:sp>
      <p:pic>
        <p:nvPicPr>
          <p:cNvPr id="50190" name="Picture 3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1333500" y="198438"/>
            <a:ext cx="7631113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000" b="1">
                <a:solidFill>
                  <a:srgbClr val="006600"/>
                </a:solidFill>
                <a:latin typeface="Arial" charset="0"/>
              </a:rPr>
              <a:t>ПОЗИТИВНАЯ ЗАНЯТОСТЬ </a:t>
            </a:r>
          </a:p>
          <a:p>
            <a:pPr algn="ctr" eaLnBrk="1" hangingPunct="1"/>
            <a:r>
              <a:rPr lang="ru-RU" altLang="ru-RU" sz="3000" b="1">
                <a:solidFill>
                  <a:srgbClr val="006600"/>
                </a:solidFill>
                <a:latin typeface="Arial" charset="0"/>
              </a:rPr>
              <a:t>ДЕТЕЙ И МОЛОДЕЖИ</a:t>
            </a:r>
          </a:p>
        </p:txBody>
      </p:sp>
      <p:sp>
        <p:nvSpPr>
          <p:cNvPr id="52229" name="AutoShape 8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2230" name="AutoShape 10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2231" name="AutoShape 12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2232" name="AutoShape 14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2233" name="AutoShape 17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2234" name="Picture 3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379538" y="4624388"/>
            <a:ext cx="3384550" cy="269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«Выходные во дворце»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«Молодежный квартал»,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«Тренер-общественник»,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«Каникулы за Уралом».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«Я люблю Курган! - трудовые отряды»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3074" name="Picture 2" descr="https://sun79-2.userapi.com/impg/6ByihE0xOk14sw59uAxrC8616rM8ZWxb2pkHKw/YDNizds7f-4.jpg?size=720x1190&amp;quality=95&amp;sign=6b111e959a43b4849cc1c83c6b167b06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854"/>
          <a:stretch/>
        </p:blipFill>
        <p:spPr bwMode="auto">
          <a:xfrm>
            <a:off x="1333901" y="1160164"/>
            <a:ext cx="2950067" cy="3420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34.userapi.com/impg/gL-c1UahTzNDSxWDDXrtSvfOM91MGMdUJnwXxg/AN8x1asfAlQ.jpg?size=2560x1707&amp;quality=95&amp;sign=4922fb9ab31354c8f4dfdd6f43a3940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3" t="32798"/>
          <a:stretch/>
        </p:blipFill>
        <p:spPr bwMode="auto">
          <a:xfrm>
            <a:off x="4680523" y="3953397"/>
            <a:ext cx="4361993" cy="2715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284663" y="1212850"/>
            <a:ext cx="4679950" cy="2740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ЛЕТНЯЯ ОЗДОРОВИТЕЛЬНАЯ КАМПАНИЯ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Лагеря дневного пребывания базе 16 ОУ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№№ 7, 9, 11, 17, 23, 27, 29, 41, 45, 47, 52, 53, 56, 58, 63, 75,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ДД(Ю)Т, ДДТ «Радуга»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Оздоровлены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2878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несовершеннолетних.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379538" y="2179638"/>
            <a:ext cx="3878262" cy="6016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1531938" y="206375"/>
            <a:ext cx="7312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>
                <a:solidFill>
                  <a:srgbClr val="006600"/>
                </a:solidFill>
                <a:latin typeface="Arial" charset="0"/>
              </a:rPr>
              <a:t>ПРОФОРИЕНТАЦИЯ</a:t>
            </a:r>
          </a:p>
        </p:txBody>
      </p:sp>
      <p:sp>
        <p:nvSpPr>
          <p:cNvPr id="54278" name="AutoShape 8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4279" name="AutoShape 10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4280" name="AutoShape 12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4281" name="AutoShape 14" descr="https://kikonline.ru/wp-content/upload/2018/10/kj_DMskubUk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4282" name="AutoShape 17" descr="https://top-fon.com/uploads/posts/2023-02/1675220046_top-fon-com-p-fon-dlya-prezentatsii-yunarmiya-117.jpg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4283" name="Прямоугольник 14"/>
          <p:cNvSpPr>
            <a:spLocks noChangeArrowheads="1"/>
          </p:cNvSpPr>
          <p:nvPr/>
        </p:nvSpPr>
        <p:spPr bwMode="auto">
          <a:xfrm>
            <a:off x="1484313" y="2133600"/>
            <a:ext cx="3821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chemeClr val="bg1"/>
                </a:solidFill>
                <a:latin typeface="Arial" charset="0"/>
              </a:rPr>
              <a:t>ПРОФОРИЕНТАЦИОННЫЙ МИНИМУМ</a:t>
            </a:r>
            <a:endParaRPr lang="ru-RU" altLang="ru-RU" sz="20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4284" name="Picture 2" descr="https://i.siteapi.org/s5IdVwRth49ogeURb0as3Y4xap0=/0x0:1200x802/s2.siteapi.org/c7cf252183f043a/img/8ltssbyua5wcooss00kg4g0s0c84wc"/>
          <p:cNvPicPr>
            <a:picLocks noChangeAspect="1" noChangeArrowheads="1"/>
          </p:cNvPicPr>
          <p:nvPr/>
        </p:nvPicPr>
        <p:blipFill>
          <a:blip r:embed="rId5" cstate="print"/>
          <a:srcRect t="27258" r="2077" b="27258"/>
          <a:stretch>
            <a:fillRect/>
          </a:stretch>
        </p:blipFill>
        <p:spPr bwMode="auto">
          <a:xfrm>
            <a:off x="4551363" y="5534025"/>
            <a:ext cx="450532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4" descr="https://copp63.ru/files/77a3e730b2da6e75b23da30ee6e2518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7338" y="225425"/>
            <a:ext cx="1087437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6" descr="https://sun9-12.userapi.com/c855616/v855616768/11a14/Y6Y0yw6Xg8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38" y="5838825"/>
            <a:ext cx="3136900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8" descr="http://lyc-159.nios.ru/wp-content/uploads/2014/06/0001-1-768x543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165100"/>
            <a:ext cx="156686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0" descr="https://sun9-74.userapi.com/impg/zAT3Nvok9fMgDqJIVt8OIEeEETMoJsCU0319Hw/ggRZW7i4rZM.jpg?size=2160x1440&amp;quality=96&amp;sign=9dd199ad2c5935d61c55e56b44968e56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6672" y="2780928"/>
            <a:ext cx="4141432" cy="2760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sun9-77.userapi.com/impg/MtpQCbb1YMCeA9LDgFq42HQi5qsUCt6QX8AVng/VAUFK4aKacs.jpg?size=982x737&amp;quality=95&amp;sign=0334d62be3f528f713cf62016be5a530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1107" y="1529537"/>
            <a:ext cx="3774050" cy="2832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393825" y="1106488"/>
            <a:ext cx="40005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Программы профессиональной подготовки по профессиям рабочих освоили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788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обучающихся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16563" y="4341813"/>
            <a:ext cx="3617912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Ярмарки трудоустройства посетили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860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обучающихся, профессиональные пробы прошли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250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обучающихся</a:t>
            </a:r>
          </a:p>
        </p:txBody>
      </p:sp>
      <p:pic>
        <p:nvPicPr>
          <p:cNvPr id="54292" name="Picture 3"/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1"/>
          <p:cNvSpPr txBox="1">
            <a:spLocks noChangeArrowheads="1"/>
          </p:cNvSpPr>
          <p:nvPr/>
        </p:nvSpPr>
        <p:spPr bwMode="auto">
          <a:xfrm>
            <a:off x="1347788" y="107950"/>
            <a:ext cx="7810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ОСНОВНЫЕ ЗАДАЧИ (2023-2024 уч.г.)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3500" y="614363"/>
            <a:ext cx="7631113" cy="6802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1.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Содействие решению ключевых задач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государственной политики в сфере общего образования.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2.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Реализация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на всех уровнях общего образования вступающих с 1 сентября 2023 года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норм федерального законодательства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направленных на: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развитие суверенной системы образования;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формирование единого образовательного (в том числе воспитательного) пространства;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укрепление традиционных российских духовно-нравственных ценностей;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внедрение единой модели профориентации;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качественное образование, в том числе детей с миграционной историей;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организацию добровольческой (волонтерской) деятельности обучающихся, их участие в общественно полезном труде;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развитие дополнительного образования и поддержку талантов;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поддержку педагогов, введение квалификаций «педагог-методист», «педагог-наставник».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3.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Внедрение цифровой образовательной среды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формирование качественных и объективных данных в государственные информационные системы, статистическую отчетность для принятия управленческих решений.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4.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Обеспечение притока молодых кадров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их закрепления в образовательных учреждениях. Развитие системы наставничества. Реализация мероприятий Года педагога и наставника.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5.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Развитие современной и безопасной инфраструктуры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системы образования города Кургана, обеспечение проведения запланированных капитальных ремонтов, строительства образовательных учреждений.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Arial" pitchFamily="34" charset="0"/>
                <a:cs typeface="Arial" panose="020B0604020202020204" pitchFamily="34" charset="0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56326" name="Picture 3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27000" y="5256213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76213" y="5084763"/>
            <a:ext cx="1603376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9538" y="1050925"/>
            <a:ext cx="7764462" cy="618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Методические рекомендации: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30.06.2023 года № 07-3646 - рекомендации по проведению в образовательных организациях с обучающимися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профилактических мероприятий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направленных на формирование у них позитивного мышления, принципов здорового образа жизни, предупреждение суицидального поведения;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30.06.2023 года № 15-2/2460 - по вопросу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порядка допуска несовершеннолетних обучающихся к занятиям физической культурой;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14.07.2023 года № 03-1187 – об утверждении 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введении федеральных основных общеобразовательных программ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28.07.2023 года № 07-4251 - методические рекомендации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«Профилактика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девиантного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поведения обучающихся в образовательных организациях: психолого-педагогический скрининг и формирование благоприятного социально-психологического климата»;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31.07.2023 года № 04-423 – методические рекомендации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по использованию российского программного обеспечения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при взаимодействии с обучающимися и их родителями (законными представителями) - информационно-коммуникационной образовательной платформы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Сферум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».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Письмо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Министерства просвещения Российской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Федерации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от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20.03.2023 года № 05-848 по реализации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профориентационного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минимума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 общеобразовательных организациях Российской Федерации.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150" name="Прямоугольник 1"/>
          <p:cNvSpPr>
            <a:spLocks noChangeArrowheads="1"/>
          </p:cNvSpPr>
          <p:nvPr/>
        </p:nvSpPr>
        <p:spPr bwMode="auto">
          <a:xfrm>
            <a:off x="2292350" y="220663"/>
            <a:ext cx="58547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РАЗВИТИЕ СУВЕРЕННОЙ СИСТЕМЫ </a:t>
            </a:r>
          </a:p>
          <a:p>
            <a:pPr algn="ctr" eaLnBrk="1" hangingPunct="1"/>
            <a:r>
              <a:rPr lang="ru-RU" altLang="ru-RU" sz="2400" b="1">
                <a:solidFill>
                  <a:srgbClr val="006600"/>
                </a:solidFill>
                <a:latin typeface="Arial" charset="0"/>
              </a:rPr>
              <a:t>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36525" y="5272088"/>
            <a:ext cx="1516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258888" y="261938"/>
            <a:ext cx="78851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МУНИЦИПАЛЬНАЯ СИСТЕМА ОБРАЗОВАНИЯ </a:t>
            </a:r>
          </a:p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В ЦИФРАХ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Схема 1"/>
          <p:cNvGraphicFramePr/>
          <p:nvPr/>
        </p:nvGraphicFramePr>
        <p:xfrm>
          <a:off x="1637420" y="2198266"/>
          <a:ext cx="7128792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3419475" y="5473700"/>
            <a:ext cx="3529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>
                <a:solidFill>
                  <a:srgbClr val="002060"/>
                </a:solidFill>
                <a:latin typeface="Arial" charset="0"/>
              </a:rPr>
              <a:t>2022-2023 учебный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58750" y="5138738"/>
            <a:ext cx="15875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255713" y="96838"/>
            <a:ext cx="7885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006600"/>
                </a:solidFill>
                <a:latin typeface="Arial" charset="0"/>
              </a:rPr>
              <a:t>ДОШКОЛЬНОЕ ОБРАЗОВАНИЕ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1379538" y="1366838"/>
            <a:ext cx="47529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>
                <a:solidFill>
                  <a:srgbClr val="002060"/>
                </a:solidFill>
                <a:latin typeface="Arial" charset="0"/>
              </a:rPr>
              <a:t>В том числе: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127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 групп  для детей с нарушениями речи, </a:t>
            </a:r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3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 группы для детей с нарушениями опорно-двигательного аппарата,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4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 группы для детей с нарушениями зрения, 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15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 групп для детей с задержкой психического развития,</a:t>
            </a:r>
          </a:p>
          <a:p>
            <a:pPr eaLnBrk="1" hangingPunct="1"/>
            <a:r>
              <a:rPr lang="ru-RU" altLang="ru-RU" b="1">
                <a:solidFill>
                  <a:srgbClr val="002060"/>
                </a:solidFill>
                <a:latin typeface="Arial" charset="0"/>
              </a:rPr>
              <a:t>1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 группа для детей с нарушениями слуха.</a:t>
            </a:r>
          </a:p>
          <a:p>
            <a:pPr eaLnBrk="1" hangingPunct="1"/>
            <a:endParaRPr lang="ru-RU" altLang="ru-RU"/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5" cstate="print"/>
          <a:srcRect r="10535" b="15315"/>
          <a:stretch>
            <a:fillRect/>
          </a:stretch>
        </p:blipFill>
        <p:spPr bwMode="auto">
          <a:xfrm>
            <a:off x="5259388" y="4013200"/>
            <a:ext cx="3759200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6" cstate="print"/>
          <a:srcRect r="16176" b="15958"/>
          <a:stretch>
            <a:fillRect/>
          </a:stretch>
        </p:blipFill>
        <p:spPr bwMode="auto">
          <a:xfrm>
            <a:off x="1333500" y="4013200"/>
            <a:ext cx="3992563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s://sun9-18.userapi.com/impg/VIXJ3M20yOf_if82T31CFEEAss7MFrdixZ9Q7Q/8SBYGy2AwBE.jpg?size=1141x686&amp;quality=95&amp;sign=48b89d6fe32954da67e0ed6061bd94cd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39"/>
          <a:stretch/>
        </p:blipFill>
        <p:spPr bwMode="auto">
          <a:xfrm>
            <a:off x="5941555" y="1518595"/>
            <a:ext cx="3052379" cy="2494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1379538" y="742950"/>
            <a:ext cx="77612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>
                <a:solidFill>
                  <a:srgbClr val="002060"/>
                </a:solidFill>
                <a:latin typeface="Arial" charset="0"/>
              </a:rPr>
              <a:t>139 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групп компенсирующей направленности, </a:t>
            </a:r>
            <a:r>
              <a:rPr lang="ru-RU" altLang="ru-RU" sz="2400" b="1">
                <a:solidFill>
                  <a:srgbClr val="002060"/>
                </a:solidFill>
                <a:latin typeface="Arial" charset="0"/>
              </a:rPr>
              <a:t>1657</a:t>
            </a:r>
            <a:r>
              <a:rPr lang="ru-RU" altLang="ru-RU">
                <a:solidFill>
                  <a:srgbClr val="002060"/>
                </a:solidFill>
                <a:latin typeface="Arial" charset="0"/>
              </a:rPr>
              <a:t>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34938" y="5207000"/>
            <a:ext cx="1514476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1258888" y="163513"/>
            <a:ext cx="7885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>
                <a:solidFill>
                  <a:srgbClr val="006600"/>
                </a:solidFill>
                <a:latin typeface="Arial" charset="0"/>
              </a:rPr>
              <a:t>ОБЩЕЕ ОБРАЗОВАНИЕ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/>
        </p:nvGraphicFramePr>
        <p:xfrm>
          <a:off x="1492777" y="980728"/>
          <a:ext cx="472020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/>
        </p:nvGraphicFramePr>
        <p:xfrm>
          <a:off x="5201816" y="3933056"/>
          <a:ext cx="369066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6" name="Picture 2" descr="https://sun9-57.userapi.com/impg/8F5AmT4c-e6sukl2DHO5dNKia7X20P-F6UQj3A/ou_Z1rKaOtU.jpg?size=1500x1000&amp;quality=96&amp;sign=b2d0fd7849bc977384cc0d9e7fc48d52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9" t="26502" r="45774" b="15824"/>
          <a:stretch/>
        </p:blipFill>
        <p:spPr bwMode="auto">
          <a:xfrm>
            <a:off x="1379409" y="3764039"/>
            <a:ext cx="3693838" cy="2914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4.userapi.com/impg/ub2wKqFRWnD-pBa9VOiCaeKFWPG328n9WNr_mA/FhaZIvNhxVk.jpg?size=1500x1000&amp;quality=96&amp;sign=cbf94d37d471f1032ce069faf13f4ca9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07" t="21413" r="37008" b="14539"/>
          <a:stretch/>
        </p:blipFill>
        <p:spPr bwMode="auto">
          <a:xfrm>
            <a:off x="6300191" y="980728"/>
            <a:ext cx="2763117" cy="2682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09538" y="5157788"/>
            <a:ext cx="1581151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258888" y="333375"/>
            <a:ext cx="7885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200" b="1">
                <a:solidFill>
                  <a:srgbClr val="006600"/>
                </a:solidFill>
                <a:latin typeface="Arial" charset="0"/>
              </a:rPr>
              <a:t>ДОПОЛНИТЕЛЬНОЕ ОБРАЗОВАНИЕ</a:t>
            </a:r>
          </a:p>
        </p:txBody>
      </p:sp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7475" y="922338"/>
            <a:ext cx="4332288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69,4%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-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охват дополнительным образованием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Выдано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46390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сертификатов дополнительного образования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530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дополнительных общеразвивающих программ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0100" y="3429000"/>
            <a:ext cx="45339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 организациях дополнительного образования детей занималось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14660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детей в возрасте от 5 до 18 лет.</a:t>
            </a:r>
          </a:p>
        </p:txBody>
      </p:sp>
      <p:pic>
        <p:nvPicPr>
          <p:cNvPr id="2050" name="Picture 2" descr="https://sun9-52.userapi.com/impg/YlZQ7Xqfp3CIN1KCH_K3Holhw4RvuZx5bESAbw/Z6eUu87eGGg.jpg?size=1500x999&amp;quality=96&amp;sign=6eac10ac8bf8fc9113da2657ea507be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6894" y="902908"/>
            <a:ext cx="3626959" cy="2415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14.userapi.com/impg/mfU5JKC2OkNg2_BRQ_8TGUXr6QoqiawxXTEQOg/bsEYyoIXgoo.jpg?size=1500x1000&amp;quality=96&amp;sign=f19ccb39d91928212d2105b10898458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409" y="4450031"/>
            <a:ext cx="3454495" cy="2302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1.userapi.com/impg/GBJN3JN2Ix3gk3U-HHNv3JhzRQJTUZR754Nb5g/Dy8CzRjhh2Q.jpg?size=1599x899&amp;quality=95&amp;sign=3433e2960e1f1d75954545beb8d2aa7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3904" y="4384065"/>
            <a:ext cx="4157143" cy="2337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irlaba.edulabinsk.ru/upload/iblock/8e0/Na-say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75" t="11449" r="30595" b="14635"/>
          <a:stretch/>
        </p:blipFill>
        <p:spPr bwMode="auto">
          <a:xfrm>
            <a:off x="1437864" y="3164159"/>
            <a:ext cx="3272046" cy="1334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coach-driver.co.uk/wpimages/wpaf2e7bdf_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731133" y="2747461"/>
            <a:ext cx="6858003" cy="1363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21461" t="17375" r="25145" b="22713"/>
          <a:stretch>
            <a:fillRect/>
          </a:stretch>
        </p:blipFill>
        <p:spPr bwMode="auto">
          <a:xfrm>
            <a:off x="-136525" y="4972050"/>
            <a:ext cx="1514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 descr="hdr_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500" b="29868"/>
          <a:stretch/>
        </p:blipFill>
        <p:spPr bwMode="auto">
          <a:xfrm>
            <a:off x="28817" y="78089"/>
            <a:ext cx="1305084" cy="1463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258888" y="547688"/>
            <a:ext cx="78851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000" b="1">
                <a:solidFill>
                  <a:srgbClr val="006600"/>
                </a:solidFill>
                <a:latin typeface="Arial" charset="0"/>
              </a:rPr>
              <a:t>2023 - ГОД ПЕДАГОГА И НАСТАВНИКА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9613" y="1700213"/>
            <a:ext cx="6913562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«...Подчеркну: историческая миссия отечественной системы образования всегда состояла в воспитании гражданственности и патриотизма, ответственности за судьбу страны. Слово, мудрость педагогов вдохновляли учеников на научные, технологические триумфы, спортивные рекорды и так далее, служили надежным ориентиром в труде, в избранной профессии в пору самых сложных и тяжелых испытаний» </a:t>
            </a:r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</a:t>
            </a:r>
            <a:r>
              <a:rPr lang="ru-RU" sz="2400" i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В.В.Путин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2117</Words>
  <Application>Microsoft Office PowerPoint</Application>
  <PresentationFormat>Экран (4:3)</PresentationFormat>
  <Paragraphs>281</Paragraphs>
  <Slides>33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Calibri</vt:lpstr>
      <vt:lpstr>Arial</vt:lpstr>
      <vt:lpstr>Wingdings</vt:lpstr>
      <vt:lpstr>Тема Office</vt:lpstr>
      <vt:lpstr>ОБРАЗОВАНИЕ В ГОРОДЕ КУРГАНЕ:  В СОВРЕМЕННОМ ФОРМАТЕ –  К КАЧЕСТВЕННОМУ РЕЗУЛЬТАТУ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В ГОРОДЕ КУРГАНЕ:  В СОВРЕМЕННОМ ФОРМАТЕ –  К КАЧЕСТВЕННОМУ РЕЗУЛЬТАТУ</dc:title>
  <dc:creator>user</dc:creator>
  <cp:lastModifiedBy>ivanovaNS</cp:lastModifiedBy>
  <cp:revision>106</cp:revision>
  <dcterms:created xsi:type="dcterms:W3CDTF">2023-08-16T14:27:32Z</dcterms:created>
  <dcterms:modified xsi:type="dcterms:W3CDTF">2023-08-25T05:48:59Z</dcterms:modified>
</cp:coreProperties>
</file>